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48" r:id="rId1"/>
  </p:sldMasterIdLst>
  <p:sldIdLst>
    <p:sldId id="256" r:id="rId2"/>
    <p:sldId id="267" r:id="rId3"/>
    <p:sldId id="257" r:id="rId4"/>
    <p:sldId id="258" r:id="rId5"/>
    <p:sldId id="259" r:id="rId6"/>
    <p:sldId id="263" r:id="rId7"/>
    <p:sldId id="269" r:id="rId8"/>
    <p:sldId id="260" r:id="rId9"/>
    <p:sldId id="265" r:id="rId10"/>
    <p:sldId id="261" r:id="rId11"/>
    <p:sldId id="264" r:id="rId12"/>
    <p:sldId id="262" r:id="rId13"/>
    <p:sldId id="266" r:id="rId14"/>
    <p:sldId id="268" r:id="rId15"/>
  </p:sldIdLst>
  <p:sldSz cx="12192000" cy="6858000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521415D9-36F7-43E2-AB2F-B90AF26B5E84}">
      <p14:sectionLst xmlns:p14="http://schemas.microsoft.com/office/powerpoint/2010/main">
        <p14:section name="Sección predeterminada" id="{94CC743A-4399-48EE-946D-9EB03A2C6507}">
          <p14:sldIdLst>
            <p14:sldId id="256"/>
            <p14:sldId id="267"/>
            <p14:sldId id="257"/>
            <p14:sldId id="258"/>
          </p14:sldIdLst>
        </p14:section>
        <p14:section name="Sección sin título" id="{9806B64B-631E-4A3A-9D5B-E732AA13A0A3}">
          <p14:sldIdLst>
            <p14:sldId id="259"/>
            <p14:sldId id="263"/>
            <p14:sldId id="269"/>
            <p14:sldId id="260"/>
            <p14:sldId id="265"/>
            <p14:sldId id="261"/>
            <p14:sldId id="264"/>
            <p14:sldId id="262"/>
            <p14:sldId id="266"/>
            <p14:sldId id="268"/>
          </p14:sldIdLst>
        </p14:section>
      </p14:sectionLst>
    </p:ex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6053" autoAdjust="0"/>
    <p:restoredTop sz="94660"/>
  </p:normalViewPr>
  <p:slideViewPr>
    <p:cSldViewPr snapToGrid="0">
      <p:cViewPr>
        <p:scale>
          <a:sx n="81" d="100"/>
          <a:sy n="81" d="100"/>
        </p:scale>
        <p:origin x="-258" y="-3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417779" y="802298"/>
            <a:ext cx="8637073" cy="2541431"/>
          </a:xfrm>
        </p:spPr>
        <p:txBody>
          <a:bodyPr bIns="0" anchor="b">
            <a:normAutofit/>
          </a:bodyPr>
          <a:lstStyle>
            <a:lvl1pPr algn="l">
              <a:defRPr sz="6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2417780" y="3531204"/>
            <a:ext cx="8637072" cy="977621"/>
          </a:xfrm>
        </p:spPr>
        <p:txBody>
          <a:bodyPr tIns="91440" bIns="91440">
            <a:normAutofit/>
          </a:bodyPr>
          <a:lstStyle>
            <a:lvl1pPr marL="0" indent="0" algn="l">
              <a:buNone/>
              <a:defRPr sz="1800" b="0" cap="all" baseline="0">
                <a:solidFill>
                  <a:schemeClr val="tx1"/>
                </a:solidFill>
              </a:defRPr>
            </a:lvl1pPr>
            <a:lvl2pPr marL="457200" indent="0" algn="ctr">
              <a:buNone/>
              <a:defRPr sz="18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s-ES" smtClean="0"/>
              <a:t>Haga clic para editar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416500" y="329307"/>
            <a:ext cx="4973915" cy="30920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1437664" y="798973"/>
            <a:ext cx="811019" cy="503578"/>
          </a:xfrm>
        </p:spPr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2417780" y="3528542"/>
            <a:ext cx="863707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6" name="Straight Connector 25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9439111" y="798973"/>
            <a:ext cx="1615742" cy="4659889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444672" y="798973"/>
            <a:ext cx="7828830" cy="4659889"/>
          </a:xfrm>
        </p:spPr>
        <p:txBody>
          <a:bodyPr vert="eaVer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9439111" y="798973"/>
            <a:ext cx="0" cy="4659889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 anchor="t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3" name="Straight Connector 32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4239" y="1756130"/>
            <a:ext cx="8643154" cy="1887950"/>
          </a:xfrm>
        </p:spPr>
        <p:txBody>
          <a:bodyPr anchor="b">
            <a:normAutofit/>
          </a:bodyPr>
          <a:lstStyle>
            <a:lvl1pPr algn="l">
              <a:defRPr sz="36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4239" y="3806195"/>
            <a:ext cx="8630446" cy="1012929"/>
          </a:xfrm>
        </p:spPr>
        <p:txBody>
          <a:bodyPr tIns="91440">
            <a:normAutofit/>
          </a:bodyPr>
          <a:lstStyle>
            <a:lvl1pPr marL="0" indent="0" algn="l">
              <a:buNone/>
              <a:defRPr sz="1800">
                <a:solidFill>
                  <a:schemeClr val="tx1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5" name="Straight Connector 14"/>
          <p:cNvCxnSpPr/>
          <p:nvPr/>
        </p:nvCxnSpPr>
        <p:spPr>
          <a:xfrm>
            <a:off x="1454239" y="3804985"/>
            <a:ext cx="8630446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9217" y="804889"/>
            <a:ext cx="9605635" cy="1059305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1447331" y="2010878"/>
            <a:ext cx="4645152" cy="3448595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413771" y="2017343"/>
            <a:ext cx="4645152" cy="3441520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5" name="Straight Connector 3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7191" y="804163"/>
            <a:ext cx="9607661" cy="1056319"/>
          </a:xfrm>
        </p:spPr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47191" y="2019549"/>
            <a:ext cx="4645152" cy="801943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447191" y="2824269"/>
            <a:ext cx="4645152" cy="2644457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412362" y="2023003"/>
            <a:ext cx="4645152" cy="802237"/>
          </a:xfrm>
        </p:spPr>
        <p:txBody>
          <a:bodyPr anchor="b">
            <a:normAutofit/>
          </a:bodyPr>
          <a:lstStyle>
            <a:lvl1pPr marL="0" indent="0">
              <a:lnSpc>
                <a:spcPct val="100000"/>
              </a:lnSpc>
              <a:buNone/>
              <a:defRPr sz="2200" b="0" cap="all" baseline="0">
                <a:solidFill>
                  <a:schemeClr val="accent1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412362" y="2821491"/>
            <a:ext cx="4645152" cy="2637371"/>
          </a:xfrm>
        </p:spPr>
        <p:txBody>
          <a:bodyPr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9" name="Straight Connector 28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25" name="Straight Connector 24"/>
          <p:cNvCxnSpPr/>
          <p:nvPr/>
        </p:nvCxnSpPr>
        <p:spPr>
          <a:xfrm>
            <a:off x="1453896" y="1847088"/>
            <a:ext cx="9607522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671" y="798973"/>
            <a:ext cx="3273099" cy="2247117"/>
          </a:xfrm>
        </p:spPr>
        <p:txBody>
          <a:bodyPr anchor="b">
            <a:normAutofit/>
          </a:bodyPr>
          <a:lstStyle>
            <a:lvl1pPr algn="l">
              <a:defRPr sz="24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043714" y="798974"/>
            <a:ext cx="6012470" cy="4658826"/>
          </a:xfrm>
        </p:spPr>
        <p:txBody>
          <a:bodyPr anchor="ctr"/>
          <a:lstStyle/>
          <a:p>
            <a:pPr lvl="0"/>
            <a:r>
              <a:rPr lang="es-ES" smtClean="0"/>
              <a:t>Editar el estilo de texto del patrón</a:t>
            </a:r>
          </a:p>
          <a:p>
            <a:pPr lvl="1"/>
            <a:r>
              <a:rPr lang="es-ES" smtClean="0"/>
              <a:t>Segundo nivel</a:t>
            </a:r>
          </a:p>
          <a:p>
            <a:pPr lvl="2"/>
            <a:r>
              <a:rPr lang="es-ES" smtClean="0"/>
              <a:t>Tercer nivel</a:t>
            </a:r>
          </a:p>
          <a:p>
            <a:pPr lvl="3"/>
            <a:r>
              <a:rPr lang="es-ES" smtClean="0"/>
              <a:t>Cuarto nivel</a:t>
            </a:r>
          </a:p>
          <a:p>
            <a:pPr lvl="4"/>
            <a:r>
              <a:rPr lang="es-ES" smtClean="0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44671" y="3205491"/>
            <a:ext cx="3275013" cy="2248181"/>
          </a:xfrm>
        </p:spPr>
        <p:txBody>
          <a:bodyPr/>
          <a:lstStyle>
            <a:lvl1pPr marL="0" indent="0" algn="l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8A87A34-81AB-432B-8DAE-1953F412C126}" type="datetimeFigureOut">
              <a:rPr lang="en-US" dirty="0"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17" name="Straight Connector 16"/>
          <p:cNvCxnSpPr/>
          <p:nvPr/>
        </p:nvCxnSpPr>
        <p:spPr>
          <a:xfrm>
            <a:off x="1448280" y="3205491"/>
            <a:ext cx="3269490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7"/>
          <p:cNvGrpSpPr/>
          <p:nvPr/>
        </p:nvGrpSpPr>
        <p:grpSpPr>
          <a:xfrm>
            <a:off x="7477387" y="482170"/>
            <a:ext cx="4074533" cy="5149101"/>
            <a:chOff x="7477387" y="482170"/>
            <a:chExt cx="4074533" cy="5149101"/>
          </a:xfrm>
        </p:grpSpPr>
        <p:sp>
          <p:nvSpPr>
            <p:cNvPr id="18" name="Rectangle 17"/>
            <p:cNvSpPr/>
            <p:nvPr/>
          </p:nvSpPr>
          <p:spPr bwMode="black">
            <a:xfrm>
              <a:off x="7477387" y="482170"/>
              <a:ext cx="4074533" cy="5149101"/>
            </a:xfrm>
            <a:prstGeom prst="rect">
              <a:avLst/>
            </a:prstGeom>
            <a:gradFill>
              <a:gsLst>
                <a:gs pos="0">
                  <a:srgbClr val="000001"/>
                </a:gs>
                <a:gs pos="100000">
                  <a:srgbClr val="191919"/>
                </a:gs>
              </a:gsLst>
            </a:gradFill>
            <a:ln w="76200" cmpd="sng">
              <a:noFill/>
              <a:miter lim="800000"/>
            </a:ln>
            <a:effectLst>
              <a:outerShdw blurRad="127000" dist="228600" dir="4740000" sx="98000" sy="98000" algn="tl" rotWithShape="0">
                <a:srgbClr val="000000">
                  <a:alpha val="34000"/>
                </a:srgbClr>
              </a:outerShdw>
            </a:effectLst>
            <a:scene3d>
              <a:camera prst="orthographicFront"/>
              <a:lightRig rig="threePt" dir="t"/>
            </a:scene3d>
            <a:sp3d>
              <a:bevelT w="152400" h="50800" prst="softRound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  <p:sp>
          <p:nvSpPr>
            <p:cNvPr id="19" name="Rectangle 18"/>
            <p:cNvSpPr/>
            <p:nvPr/>
          </p:nvSpPr>
          <p:spPr bwMode="blackWhite">
            <a:xfrm>
              <a:off x="7790446" y="812506"/>
              <a:ext cx="3450289" cy="4466452"/>
            </a:xfrm>
            <a:prstGeom prst="rect">
              <a:avLst/>
            </a:prstGeom>
            <a:gradFill>
              <a:gsLst>
                <a:gs pos="0">
                  <a:srgbClr val="DADADA"/>
                </a:gs>
                <a:gs pos="100000">
                  <a:srgbClr val="FFFFFE"/>
                </a:gs>
              </a:gsLst>
              <a:lin ang="16200000" scaled="0"/>
            </a:gradFill>
            <a:ln w="50800" cmpd="sng">
              <a:solidFill>
                <a:srgbClr val="191919"/>
              </a:solidFill>
              <a:miter lim="800000"/>
            </a:ln>
            <a:effectLst>
              <a:innerShdw blurRad="63500" dist="88900" dir="14100000">
                <a:srgbClr val="000000">
                  <a:alpha val="30000"/>
                </a:srgbClr>
              </a:innerShdw>
            </a:effectLst>
            <a:scene3d>
              <a:camera prst="orthographicFront"/>
              <a:lightRig rig="threePt" dir="t"/>
            </a:scene3d>
            <a:sp3d>
              <a:bevelT prst="relaxedInset"/>
            </a:sp3d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51206" y="1129513"/>
            <a:ext cx="5532328" cy="1830584"/>
          </a:xfrm>
        </p:spPr>
        <p:txBody>
          <a:bodyPr anchor="b">
            <a:normAutofit/>
          </a:bodyPr>
          <a:lstStyle>
            <a:lvl1pPr>
              <a:defRPr sz="3200"/>
            </a:lvl1pPr>
          </a:lstStyle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8124389" y="1122542"/>
            <a:ext cx="2791171" cy="3866327"/>
          </a:xfrm>
          <a:solidFill>
            <a:schemeClr val="bg1">
              <a:lumMod val="85000"/>
            </a:schemeClr>
          </a:solidFill>
          <a:ln w="9525" cap="sq">
            <a:noFill/>
            <a:miter lim="800000"/>
          </a:ln>
          <a:effectLst/>
        </p:spPr>
        <p:txBody>
          <a:bodyPr anchor="t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" smtClean="0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450329" y="3145992"/>
            <a:ext cx="5524404" cy="2003742"/>
          </a:xfrm>
        </p:spPr>
        <p:txBody>
          <a:bodyPr>
            <a:normAutofit/>
          </a:bodyPr>
          <a:lstStyle>
            <a:lvl1pPr marL="0" indent="0" algn="l">
              <a:buNone/>
              <a:defRPr sz="18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s-ES" smtClean="0"/>
              <a:t>Editar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1447382" y="5469856"/>
            <a:ext cx="5527351" cy="320123"/>
          </a:xfrm>
        </p:spPr>
        <p:txBody>
          <a:bodyPr/>
          <a:lstStyle>
            <a:lvl1pPr algn="l">
              <a:defRPr/>
            </a:lvl1pPr>
          </a:lstStyle>
          <a:p>
            <a:fld id="{48A87A34-81AB-432B-8DAE-1953F412C126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1447382" y="318640"/>
            <a:ext cx="5541004" cy="320931"/>
          </a:xfrm>
        </p:spPr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D22F896-40B5-4ADD-8801-0D06FADFA095}" type="slidenum">
              <a:rPr lang="en-US" dirty="0"/>
              <a:t>‹Nº›</a:t>
            </a:fld>
            <a:endParaRPr lang="en-US" dirty="0"/>
          </a:p>
        </p:txBody>
      </p:sp>
      <p:cxnSp>
        <p:nvCxnSpPr>
          <p:cNvPr id="31" name="Straight Connector 30"/>
          <p:cNvCxnSpPr/>
          <p:nvPr/>
        </p:nvCxnSpPr>
        <p:spPr>
          <a:xfrm>
            <a:off x="1447382" y="3143605"/>
            <a:ext cx="5527351" cy="0"/>
          </a:xfrm>
          <a:prstGeom prst="line">
            <a:avLst/>
          </a:prstGeom>
          <a:ln w="31750"/>
        </p:spPr>
        <p:style>
          <a:lnRef idx="3">
            <a:schemeClr val="accent1"/>
          </a:lnRef>
          <a:fillRef idx="0">
            <a:schemeClr val="accent1"/>
          </a:fillRef>
          <a:effectRef idx="2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2019476"/>
            <a:ext cx="12192000" cy="4105941"/>
          </a:xfrm>
          <a:prstGeom prst="rect">
            <a:avLst/>
          </a:prstGeom>
          <a:gradFill flip="none" rotWithShape="1">
            <a:gsLst>
              <a:gs pos="0">
                <a:schemeClr val="bg2">
                  <a:alpha val="0"/>
                </a:schemeClr>
              </a:gs>
              <a:gs pos="100000">
                <a:schemeClr val="bg2"/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pic>
        <p:nvPicPr>
          <p:cNvPr id="7" name="Picture 6"/>
          <p:cNvPicPr>
            <a:picLocks noChangeAspect="1"/>
          </p:cNvPicPr>
          <p:nvPr/>
        </p:nvPicPr>
        <p:blipFill rotWithShape="1"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38" b="-1538"/>
          <a:stretch/>
        </p:blipFill>
        <p:spPr bwMode="black">
          <a:xfrm>
            <a:off x="0" y="6126480"/>
            <a:ext cx="12192000" cy="742950"/>
          </a:xfrm>
          <a:prstGeom prst="rect">
            <a:avLst/>
          </a:prstGeom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451579" y="804519"/>
            <a:ext cx="9603275" cy="1049235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r>
              <a:rPr lang="es-ES" smtClean="0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1579" y="2015732"/>
            <a:ext cx="9603275" cy="345061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dirty="0"/>
              <a:t>Edit Master text styles</a:t>
            </a:r>
          </a:p>
          <a:p>
            <a:pPr lvl="1"/>
            <a:r>
              <a:rPr lang="en-US" dirty="0"/>
              <a:t>Second level</a:t>
            </a:r>
          </a:p>
          <a:p>
            <a:pPr lvl="2"/>
            <a:r>
              <a:rPr lang="en-US" dirty="0"/>
              <a:t>Third level</a:t>
            </a:r>
          </a:p>
          <a:p>
            <a:pPr lvl="3"/>
            <a:r>
              <a:rPr lang="en-US" dirty="0"/>
              <a:t>Fourth level</a:t>
            </a:r>
          </a:p>
          <a:p>
            <a:pPr lvl="4"/>
            <a:r>
              <a:rPr lang="en-US" dirty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7554138" y="330370"/>
            <a:ext cx="3500715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8A87A34-81AB-432B-8DAE-1953F412C126}" type="datetimeFigureOut">
              <a:rPr lang="en-US" dirty="0"/>
              <a:pPr/>
              <a:t>9/4/2018</a:t>
            </a:fld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451579" y="329307"/>
            <a:ext cx="5938836" cy="309201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0060" y="798973"/>
            <a:ext cx="811019" cy="503578"/>
          </a:xfrm>
          <a:prstGeom prst="rect">
            <a:avLst/>
          </a:prstGeom>
        </p:spPr>
        <p:txBody>
          <a:bodyPr vert="horz" lIns="91440" tIns="45720" rIns="91440" bIns="45720" rtlCol="0" anchor="t"/>
          <a:lstStyle>
            <a:lvl1pPr algn="r">
              <a:defRPr sz="2800">
                <a:solidFill>
                  <a:schemeClr val="accent1"/>
                </a:solidFill>
              </a:defRPr>
            </a:lvl1pPr>
          </a:lstStyle>
          <a:p>
            <a:fld id="{6D22F896-40B5-4ADD-8801-0D06FADFA095}" type="slidenum">
              <a:rPr lang="en-US" dirty="0"/>
              <a:pPr/>
              <a:t>‹Nº›</a:t>
            </a:fld>
            <a:endParaRPr lang="en-US" dirty="0"/>
          </a:p>
        </p:txBody>
      </p:sp>
      <p:cxnSp>
        <p:nvCxnSpPr>
          <p:cNvPr id="10" name="Straight Connector 9"/>
          <p:cNvCxnSpPr/>
          <p:nvPr/>
        </p:nvCxnSpPr>
        <p:spPr>
          <a:xfrm>
            <a:off x="0" y="6128413"/>
            <a:ext cx="12192000" cy="0"/>
          </a:xfrm>
          <a:prstGeom prst="line">
            <a:avLst/>
          </a:prstGeom>
          <a:ln w="12700">
            <a:solidFill>
              <a:srgbClr val="000001">
                <a:alpha val="20000"/>
              </a:srgb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3200" b="0" i="0" kern="1200" cap="all">
          <a:solidFill>
            <a:schemeClr val="tx1"/>
          </a:solidFill>
          <a:effectLst/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20000"/>
        </a:lnSpc>
        <a:spcBef>
          <a:spcPts val="10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20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8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600" kern="1200">
          <a:solidFill>
            <a:schemeClr val="tx1"/>
          </a:solidFill>
          <a:effectLst/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400" kern="1200" cap="none" baseline="0">
          <a:solidFill>
            <a:schemeClr val="tx1"/>
          </a:solidFill>
          <a:effectLst/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>
          <a:solidFill>
            <a:schemeClr val="tx1"/>
          </a:solidFill>
          <a:effectLst/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120000"/>
        </a:lnSpc>
        <a:spcBef>
          <a:spcPts val="500"/>
        </a:spcBef>
        <a:buClr>
          <a:schemeClr val="accent1"/>
        </a:buClr>
        <a:buSzPct val="100000"/>
        <a:buFont typeface="Arial" panose="020B0604020202020204" pitchFamily="34" charset="0"/>
        <a:buChar char="•"/>
        <a:defRPr sz="1200" kern="1200" baseline="0">
          <a:solidFill>
            <a:schemeClr val="tx1"/>
          </a:solidFill>
          <a:effectLst/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emf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8" Type="http://schemas.openxmlformats.org/officeDocument/2006/relationships/image" Target="../media/image12.jpeg"/><Relationship Id="rId3" Type="http://schemas.openxmlformats.org/officeDocument/2006/relationships/image" Target="../media/image7.jpg"/><Relationship Id="rId7" Type="http://schemas.openxmlformats.org/officeDocument/2006/relationships/image" Target="../media/image11.jpeg"/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0.jpg"/><Relationship Id="rId5" Type="http://schemas.openxmlformats.org/officeDocument/2006/relationships/image" Target="../media/image9.jpg"/><Relationship Id="rId4" Type="http://schemas.openxmlformats.org/officeDocument/2006/relationships/image" Target="../media/image8.jpg"/><Relationship Id="rId9" Type="http://schemas.openxmlformats.org/officeDocument/2006/relationships/image" Target="../media/image13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/>
          <p:cNvPicPr>
            <a:picLocks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66900" y="16329"/>
            <a:ext cx="8844643" cy="6057900"/>
          </a:xfrm>
          <a:prstGeom prst="rect">
            <a:avLst/>
          </a:prstGeom>
          <a:noFill/>
          <a:ln w="19050">
            <a:solidFill>
              <a:srgbClr val="FFFFCC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CuadroTexto 5"/>
          <p:cNvSpPr txBox="1"/>
          <p:nvPr/>
        </p:nvSpPr>
        <p:spPr>
          <a:xfrm>
            <a:off x="3673929" y="342900"/>
            <a:ext cx="6482442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AR" sz="1600" dirty="0" smtClean="0"/>
              <a:t>MITOS Y REALIDADES SOBRE LA ORGANIZACIÓN DEL ESPACIO GEOGRAFICO COLONIA ELDORADO</a:t>
            </a:r>
          </a:p>
          <a:p>
            <a:pPr algn="ctr"/>
            <a:endParaRPr lang="es-AR" sz="1400" dirty="0"/>
          </a:p>
          <a:p>
            <a:pPr algn="r"/>
            <a:r>
              <a:rPr lang="es-AR" sz="1400" dirty="0" smtClean="0"/>
              <a:t>Prof. Dra. Elida Haydee </a:t>
            </a:r>
            <a:r>
              <a:rPr lang="es-AR" sz="1400" dirty="0" err="1" smtClean="0"/>
              <a:t>Arenhardt</a:t>
            </a:r>
            <a:r>
              <a:rPr lang="es-AR" sz="1400" dirty="0" smtClean="0"/>
              <a:t> </a:t>
            </a:r>
            <a:endParaRPr lang="en-US" sz="1400" dirty="0"/>
          </a:p>
        </p:txBody>
      </p:sp>
    </p:spTree>
    <p:extLst>
      <p:ext uri="{BB962C8B-B14F-4D97-AF65-F5344CB8AC3E}">
        <p14:creationId xmlns:p14="http://schemas.microsoft.com/office/powerpoint/2010/main" val="10753144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edge">
                                      <p:cBhvr>
                                        <p:cTn id="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dirty="0" smtClean="0">
                <a:solidFill>
                  <a:srgbClr val="00B050"/>
                </a:solidFill>
              </a:rPr>
              <a:t>4. Las Comisiones de Fomento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Colonia Eldorado era un lote administrado por </a:t>
            </a:r>
            <a:r>
              <a:rPr lang="es-AR" dirty="0" err="1" smtClean="0"/>
              <a:t>Schwelm</a:t>
            </a:r>
            <a:r>
              <a:rPr lang="es-AR" dirty="0" smtClean="0"/>
              <a:t> (1919 a 1924) y la Compañía </a:t>
            </a:r>
            <a:r>
              <a:rPr lang="es-AR" dirty="0"/>
              <a:t>Eldorado Colonizadora y Explotación de Bosques Limitada S.A</a:t>
            </a:r>
            <a:r>
              <a:rPr lang="es-AR" dirty="0" smtClean="0"/>
              <a:t>, (1924 a 1954)</a:t>
            </a:r>
          </a:p>
          <a:p>
            <a:r>
              <a:rPr lang="es-AR" dirty="0" smtClean="0">
                <a:solidFill>
                  <a:srgbClr val="C00000"/>
                </a:solidFill>
              </a:rPr>
              <a:t>El 21/11/29, </a:t>
            </a:r>
            <a:r>
              <a:rPr lang="es-AR" dirty="0">
                <a:solidFill>
                  <a:srgbClr val="C00000"/>
                </a:solidFill>
              </a:rPr>
              <a:t>Comisión de Fomento Eldorado, en 8000 has </a:t>
            </a:r>
            <a:r>
              <a:rPr lang="es-AR" dirty="0" err="1" smtClean="0">
                <a:solidFill>
                  <a:srgbClr val="C00000"/>
                </a:solidFill>
              </a:rPr>
              <a:t>Sup</a:t>
            </a:r>
            <a:r>
              <a:rPr lang="es-AR" dirty="0" smtClean="0">
                <a:solidFill>
                  <a:srgbClr val="C00000"/>
                </a:solidFill>
              </a:rPr>
              <a:t>,  </a:t>
            </a:r>
            <a:r>
              <a:rPr lang="es-AR" dirty="0" err="1" smtClean="0">
                <a:solidFill>
                  <a:srgbClr val="C00000"/>
                </a:solidFill>
              </a:rPr>
              <a:t>Pte</a:t>
            </a:r>
            <a:r>
              <a:rPr lang="es-AR" dirty="0" smtClean="0">
                <a:solidFill>
                  <a:srgbClr val="C00000"/>
                </a:solidFill>
              </a:rPr>
              <a:t>  A. </a:t>
            </a:r>
            <a:r>
              <a:rPr lang="es-AR" dirty="0" err="1" smtClean="0">
                <a:solidFill>
                  <a:srgbClr val="C00000"/>
                </a:solidFill>
              </a:rPr>
              <a:t>Schwelm</a:t>
            </a:r>
            <a:r>
              <a:rPr lang="es-AR" dirty="0" smtClean="0">
                <a:solidFill>
                  <a:srgbClr val="C00000"/>
                </a:solidFill>
              </a:rPr>
              <a:t>,</a:t>
            </a:r>
            <a:r>
              <a:rPr lang="es-AR" dirty="0">
                <a:solidFill>
                  <a:srgbClr val="C00000"/>
                </a:solidFill>
              </a:rPr>
              <a:t>.</a:t>
            </a:r>
            <a:r>
              <a:rPr lang="es-AR" dirty="0" smtClean="0">
                <a:solidFill>
                  <a:srgbClr val="C00000"/>
                </a:solidFill>
              </a:rPr>
              <a:t> En 1935 se anexan 4000 has, se extiende hasta Picada 13 (Avda. Córdoba)</a:t>
            </a:r>
          </a:p>
          <a:p>
            <a:r>
              <a:rPr lang="es-AR" dirty="0" smtClean="0">
                <a:solidFill>
                  <a:srgbClr val="C00000"/>
                </a:solidFill>
              </a:rPr>
              <a:t>El </a:t>
            </a:r>
            <a:r>
              <a:rPr lang="es-AR" dirty="0">
                <a:solidFill>
                  <a:srgbClr val="C00000"/>
                </a:solidFill>
              </a:rPr>
              <a:t>27/12/34 la Comisión de Fomento 9 de Julio,  </a:t>
            </a:r>
            <a:r>
              <a:rPr lang="es-AR" dirty="0" smtClean="0">
                <a:solidFill>
                  <a:srgbClr val="C00000"/>
                </a:solidFill>
              </a:rPr>
              <a:t>Pte. </a:t>
            </a:r>
            <a:r>
              <a:rPr lang="es-AR" dirty="0">
                <a:solidFill>
                  <a:srgbClr val="C00000"/>
                </a:solidFill>
              </a:rPr>
              <a:t>Juan José Galante.</a:t>
            </a:r>
            <a:endParaRPr lang="en-US" dirty="0">
              <a:solidFill>
                <a:srgbClr val="C00000"/>
              </a:solidFill>
            </a:endParaRPr>
          </a:p>
          <a:p>
            <a:r>
              <a:rPr lang="es-AR" dirty="0" smtClean="0">
                <a:solidFill>
                  <a:srgbClr val="C00000"/>
                </a:solidFill>
              </a:rPr>
              <a:t>El 7/3/1936 la Comisión de Fomento Eldorado Centro. Pte. Enrique </a:t>
            </a:r>
            <a:r>
              <a:rPr lang="es-AR" dirty="0" err="1" smtClean="0">
                <a:solidFill>
                  <a:srgbClr val="C00000"/>
                </a:solidFill>
              </a:rPr>
              <a:t>Dirigo</a:t>
            </a:r>
            <a:r>
              <a:rPr lang="es-AR" dirty="0" smtClean="0">
                <a:solidFill>
                  <a:srgbClr val="C00000"/>
                </a:solidFill>
              </a:rPr>
              <a:t>.</a:t>
            </a:r>
          </a:p>
          <a:p>
            <a:r>
              <a:rPr lang="es-AR" dirty="0" smtClean="0">
                <a:solidFill>
                  <a:srgbClr val="C00000"/>
                </a:solidFill>
              </a:rPr>
              <a:t>El 8/11/1947 la Comisión de Fomento Santiago de </a:t>
            </a:r>
            <a:r>
              <a:rPr lang="es-AR" dirty="0" err="1" smtClean="0">
                <a:solidFill>
                  <a:srgbClr val="C00000"/>
                </a:solidFill>
              </a:rPr>
              <a:t>Liniers</a:t>
            </a:r>
            <a:r>
              <a:rPr lang="es-AR" dirty="0" smtClean="0">
                <a:solidFill>
                  <a:srgbClr val="C00000"/>
                </a:solidFill>
              </a:rPr>
              <a:t>. Pte. Eduardo </a:t>
            </a:r>
            <a:r>
              <a:rPr lang="es-AR" dirty="0" err="1" smtClean="0">
                <a:solidFill>
                  <a:srgbClr val="C00000"/>
                </a:solidFill>
              </a:rPr>
              <a:t>Badie</a:t>
            </a:r>
            <a:endParaRPr lang="es-AR" dirty="0" smtClean="0">
              <a:solidFill>
                <a:srgbClr val="C00000"/>
              </a:solidFill>
            </a:endParaRPr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76907804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2400" dirty="0" smtClean="0"/>
              <a:t>Comisión de Fomento Eldorado</a:t>
            </a:r>
            <a:br>
              <a:rPr lang="es-AR" sz="2400" dirty="0" smtClean="0"/>
            </a:br>
            <a:r>
              <a:rPr lang="es-AR" sz="2400" dirty="0" smtClean="0"/>
              <a:t>Comisión de Fomento Eldorado Centro. </a:t>
            </a:r>
            <a:br>
              <a:rPr lang="es-AR" sz="2400" dirty="0" smtClean="0"/>
            </a:br>
            <a:r>
              <a:rPr lang="es-AR" sz="2400" dirty="0" smtClean="0"/>
              <a:t>Departamento Eldorado con sus municipios actuales.</a:t>
            </a:r>
            <a:endParaRPr lang="en-US" sz="24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idx="1"/>
          </p:nvPr>
        </p:nvPicPr>
        <p:blipFill>
          <a:blip r:embed="rId2" cstate="print"/>
          <a:srcRect r="42922"/>
          <a:stretch>
            <a:fillRect/>
          </a:stretch>
        </p:blipFill>
        <p:spPr bwMode="auto">
          <a:xfrm>
            <a:off x="1761659" y="2324631"/>
            <a:ext cx="1659457" cy="295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5" name="Imagen 4"/>
          <p:cNvPicPr/>
          <p:nvPr/>
        </p:nvPicPr>
        <p:blipFill>
          <a:blip r:embed="rId2" cstate="print"/>
          <a:srcRect l="56619"/>
          <a:stretch>
            <a:fillRect/>
          </a:stretch>
        </p:blipFill>
        <p:spPr bwMode="auto">
          <a:xfrm>
            <a:off x="3815254" y="2324631"/>
            <a:ext cx="1568204" cy="295875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</p:spPr>
      </p:pic>
      <p:pic>
        <p:nvPicPr>
          <p:cNvPr id="6" name="Imagen 5" descr="eldorado_politico"/>
          <p:cNvPicPr/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533000" y="2324631"/>
            <a:ext cx="2657475" cy="29587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1486617386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78" y="426147"/>
            <a:ext cx="9603275" cy="1049235"/>
          </a:xfrm>
        </p:spPr>
        <p:txBody>
          <a:bodyPr>
            <a:normAutofit/>
          </a:bodyPr>
          <a:lstStyle/>
          <a:p>
            <a:r>
              <a:rPr lang="es-AR" sz="2400" dirty="0" smtClean="0">
                <a:solidFill>
                  <a:srgbClr val="00B050"/>
                </a:solidFill>
              </a:rPr>
              <a:t>4.1 Funciones de las comisiones de Fomento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77500" lnSpcReduction="20000"/>
          </a:bodyPr>
          <a:lstStyle/>
          <a:p>
            <a:r>
              <a:rPr lang="es-AR" dirty="0" smtClean="0"/>
              <a:t>Construida por 5 miembros designados por el Ejecutivo; ad honoren; renovados cada 2 años;  </a:t>
            </a:r>
          </a:p>
          <a:p>
            <a:r>
              <a:rPr lang="es-AR" dirty="0" smtClean="0"/>
              <a:t>Cuidar de la limpieza e higiene pública; vacunación obligatoria de la población, informar a la población</a:t>
            </a:r>
          </a:p>
          <a:p>
            <a:r>
              <a:rPr lang="es-AR" dirty="0" smtClean="0"/>
              <a:t>Arreglo y conservación de plazas, calles y caminos, cuidar y administrar cementerio; festejar fiestas patrias. Prohibir la exposición de figuras o dibujos obscenos</a:t>
            </a:r>
          </a:p>
          <a:p>
            <a:r>
              <a:rPr lang="es-AR" dirty="0" smtClean="0"/>
              <a:t>Establecer ordenanzas sobre tránsito, mataderos y sacrificios de animales destinado al consumo.</a:t>
            </a:r>
          </a:p>
          <a:p>
            <a:r>
              <a:rPr lang="es-AR" dirty="0" smtClean="0"/>
              <a:t>Fijar las tasas de los servicios públicos, limpieza, alumbrado, riego… disponer de sus rentas</a:t>
            </a:r>
          </a:p>
          <a:p>
            <a:r>
              <a:rPr lang="es-AR" dirty="0" smtClean="0"/>
              <a:t>Constituirse en sociedad cooperadora de las escuelas públicas</a:t>
            </a:r>
          </a:p>
          <a:p>
            <a:r>
              <a:rPr lang="es-AR" dirty="0" smtClean="0"/>
              <a:t>Ejecutar obras públicas que permitan su presupuesto</a:t>
            </a:r>
          </a:p>
          <a:p>
            <a:r>
              <a:rPr lang="es-AR" dirty="0" smtClean="0"/>
              <a:t>Forma su renta del 40% del producido bruto de patentes comerciales e industriales que perciba la Nación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354997574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dirty="0" smtClean="0"/>
              <a:t>Conclusiones</a:t>
            </a:r>
            <a:endParaRPr lang="en-US" sz="2800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/>
              <a:t>La organización del espacio geográfico Eldorado, encierra numerosos mitos, que es importante investigar y conocer la realidad de cada hecho con el fin de llegar al Centenario con interpretaciones </a:t>
            </a:r>
            <a:r>
              <a:rPr lang="es-AR" dirty="0" smtClean="0"/>
              <a:t>certeras, </a:t>
            </a:r>
            <a:r>
              <a:rPr lang="es-AR" dirty="0"/>
              <a:t>además</a:t>
            </a:r>
            <a:r>
              <a:rPr lang="es-AR" dirty="0" smtClean="0"/>
              <a:t>, de </a:t>
            </a:r>
            <a:r>
              <a:rPr lang="es-AR" dirty="0"/>
              <a:t>su verdadera historia. </a:t>
            </a:r>
            <a:endParaRPr lang="es-AR" dirty="0" smtClean="0"/>
          </a:p>
          <a:p>
            <a:r>
              <a:rPr lang="es-AR" dirty="0" smtClean="0"/>
              <a:t>Esto </a:t>
            </a:r>
            <a:r>
              <a:rPr lang="es-AR" dirty="0"/>
              <a:t>únicamente se logrará mediante la participación activa y responsable de la comunidad. Debe ser una tarea </a:t>
            </a:r>
            <a:r>
              <a:rPr lang="es-AR" dirty="0" err="1"/>
              <a:t>transpolidisciplinar</a:t>
            </a:r>
            <a:r>
              <a:rPr lang="es-AR" dirty="0" smtClean="0"/>
              <a:t>.</a:t>
            </a:r>
          </a:p>
          <a:p>
            <a:r>
              <a:rPr lang="es-AR" dirty="0" smtClean="0"/>
              <a:t>Rescatar los libros de Actas de la </a:t>
            </a:r>
            <a:r>
              <a:rPr lang="es-AR" dirty="0" err="1" smtClean="0"/>
              <a:t>Comision</a:t>
            </a:r>
            <a:r>
              <a:rPr lang="es-AR" dirty="0" smtClean="0"/>
              <a:t> de Fomento Eldorado Centro.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43268286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4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i="1" dirty="0" smtClean="0">
                <a:solidFill>
                  <a:srgbClr val="7030A0"/>
                </a:solidFill>
              </a:rPr>
              <a:t>Gracias por participar…….</a:t>
            </a:r>
            <a:endParaRPr lang="en-US" i="1" dirty="0">
              <a:solidFill>
                <a:srgbClr val="7030A0"/>
              </a:solidFill>
            </a:endParaRPr>
          </a:p>
        </p:txBody>
      </p:sp>
      <p:sp>
        <p:nvSpPr>
          <p:cNvPr id="6" name="Marcador de texto 5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s-AR" sz="3600" i="1" dirty="0" smtClean="0"/>
              <a:t>                                                   </a:t>
            </a:r>
            <a:r>
              <a:rPr lang="es-AR" sz="3600" i="1" dirty="0" smtClean="0">
                <a:solidFill>
                  <a:srgbClr val="7030A0"/>
                </a:solidFill>
              </a:rPr>
              <a:t>Elida</a:t>
            </a:r>
            <a:endParaRPr lang="en-US" sz="3600" i="1" dirty="0">
              <a:solidFill>
                <a:srgbClr val="7030A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91834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800" b="1" dirty="0" smtClean="0"/>
              <a:t>objetivo</a:t>
            </a:r>
            <a:endParaRPr lang="en-US" sz="2800" b="1" dirty="0"/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s-AR" sz="2200" b="1" dirty="0" smtClean="0"/>
              <a:t>Sobre la investigación de documentos, analizar algunas realidades de la organización del espacio geográfico Colonia Eldorado para contribuir con información certera al Centenario de Eldorado (1919-2019)</a:t>
            </a:r>
            <a:endParaRPr lang="en-US" sz="2200" b="1" dirty="0"/>
          </a:p>
        </p:txBody>
      </p:sp>
    </p:spTree>
    <p:extLst>
      <p:ext uri="{BB962C8B-B14F-4D97-AF65-F5344CB8AC3E}">
        <p14:creationId xmlns:p14="http://schemas.microsoft.com/office/powerpoint/2010/main" val="980513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AR" dirty="0" smtClean="0"/>
              <a:t>¿</a:t>
            </a:r>
            <a:r>
              <a:rPr lang="es-AR" sz="2800" dirty="0" smtClean="0"/>
              <a:t>Qué es el mito?</a:t>
            </a:r>
            <a:br>
              <a:rPr lang="es-AR" sz="2800" dirty="0" smtClean="0"/>
            </a:br>
            <a:r>
              <a:rPr lang="es-AR" sz="2800" dirty="0" smtClean="0">
                <a:solidFill>
                  <a:srgbClr val="C00000"/>
                </a:solidFill>
              </a:rPr>
              <a:t>¿por qué se origina?</a:t>
            </a:r>
            <a:endParaRPr lang="en-US" dirty="0">
              <a:solidFill>
                <a:srgbClr val="C0000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El </a:t>
            </a:r>
            <a:r>
              <a:rPr lang="es-AR" dirty="0"/>
              <a:t>mito es un relato explicativo de acontecimientos personales trascendentes que se trasmiten de generación en generación, a veces de historias con mucha imaginación que alteran la verdadera realidad de los hechos, fenómenos o procesos de un lugar, todo ello dependiendo del conocimiento de las personas que en ella residieron o residen. </a:t>
            </a:r>
            <a:endParaRPr lang="es-AR" dirty="0" smtClean="0"/>
          </a:p>
          <a:p>
            <a:pPr marL="0" indent="0">
              <a:buNone/>
            </a:pPr>
            <a:endParaRPr lang="es-AR" dirty="0" smtClean="0"/>
          </a:p>
          <a:p>
            <a:r>
              <a:rPr lang="es-AR" dirty="0" smtClean="0">
                <a:solidFill>
                  <a:srgbClr val="C00000"/>
                </a:solidFill>
              </a:rPr>
              <a:t>Las </a:t>
            </a:r>
            <a:r>
              <a:rPr lang="es-AR" dirty="0">
                <a:solidFill>
                  <a:srgbClr val="C00000"/>
                </a:solidFill>
              </a:rPr>
              <a:t>dificultades en la accesibilidad a la </a:t>
            </a:r>
            <a:r>
              <a:rPr lang="es-AR" dirty="0" smtClean="0">
                <a:solidFill>
                  <a:srgbClr val="C00000"/>
                </a:solidFill>
              </a:rPr>
              <a:t>comunicación.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3832036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dirty="0" smtClean="0">
                <a:solidFill>
                  <a:srgbClr val="00B050"/>
                </a:solidFill>
              </a:rPr>
              <a:t>1. Origen del nombre Eldorado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>
            <a:normAutofit fontScale="92500" lnSpcReduction="10000"/>
          </a:bodyPr>
          <a:lstStyle/>
          <a:p>
            <a:r>
              <a:rPr lang="es-AR" dirty="0"/>
              <a:t>“</a:t>
            </a:r>
            <a:r>
              <a:rPr lang="es-AR" dirty="0" smtClean="0"/>
              <a:t>El Dorado</a:t>
            </a:r>
            <a:r>
              <a:rPr lang="es-AR" dirty="0"/>
              <a:t>” hace referencia a la ciudad dorada de los siglos XV y XVI que existía en el antiguo Virreinato de Granada, donde se creía había abundantes minas de oro, detrás de la cual corrían los Adelantados españoles</a:t>
            </a:r>
            <a:r>
              <a:rPr lang="es-AR" dirty="0" smtClean="0"/>
              <a:t>.</a:t>
            </a:r>
          </a:p>
          <a:p>
            <a:r>
              <a:rPr lang="es-AR" dirty="0" smtClean="0">
                <a:solidFill>
                  <a:srgbClr val="C00000"/>
                </a:solidFill>
              </a:rPr>
              <a:t>Guillermo </a:t>
            </a:r>
            <a:r>
              <a:rPr lang="es-AR" dirty="0" err="1" smtClean="0">
                <a:solidFill>
                  <a:srgbClr val="C00000"/>
                </a:solidFill>
              </a:rPr>
              <a:t>Godio</a:t>
            </a:r>
            <a:r>
              <a:rPr lang="es-AR" dirty="0" smtClean="0">
                <a:solidFill>
                  <a:srgbClr val="C00000"/>
                </a:solidFill>
              </a:rPr>
              <a:t> (Teatro Colón )1886) “Conferencia Descriptiva del Territorio de Misiones”: Eldorado</a:t>
            </a:r>
          </a:p>
          <a:p>
            <a:r>
              <a:rPr lang="es-AR" dirty="0" smtClean="0">
                <a:solidFill>
                  <a:srgbClr val="C00000"/>
                </a:solidFill>
              </a:rPr>
              <a:t>Rafael Barret ( Paraguay 1908) “Lo que son los yerbales” : El Dorado</a:t>
            </a:r>
          </a:p>
          <a:p>
            <a:r>
              <a:rPr lang="es-AR" dirty="0">
                <a:solidFill>
                  <a:srgbClr val="C00000"/>
                </a:solidFill>
              </a:rPr>
              <a:t>E</a:t>
            </a:r>
            <a:r>
              <a:rPr lang="es-AR" dirty="0" smtClean="0">
                <a:solidFill>
                  <a:srgbClr val="C00000"/>
                </a:solidFill>
              </a:rPr>
              <a:t>l </a:t>
            </a:r>
            <a:r>
              <a:rPr lang="es-AR" dirty="0">
                <a:solidFill>
                  <a:srgbClr val="C00000"/>
                </a:solidFill>
              </a:rPr>
              <a:t>espacio geográfico del Alto Paraná se caracterizaba por su riqueza florística: yerba mate silvestre y árboles de maderas de ley muy codiciada entonces, al que denominaban Eldorado o El Dorado, </a:t>
            </a:r>
            <a:r>
              <a:rPr lang="es-AR" dirty="0" smtClean="0">
                <a:solidFill>
                  <a:srgbClr val="C00000"/>
                </a:solidFill>
              </a:rPr>
              <a:t>según los autores y </a:t>
            </a:r>
            <a:r>
              <a:rPr lang="es-AR" dirty="0">
                <a:solidFill>
                  <a:srgbClr val="C00000"/>
                </a:solidFill>
              </a:rPr>
              <a:t>la </a:t>
            </a:r>
            <a:r>
              <a:rPr lang="es-AR" dirty="0" smtClean="0">
                <a:solidFill>
                  <a:srgbClr val="C00000"/>
                </a:solidFill>
              </a:rPr>
              <a:t>localización de la explotación en la frontera.</a:t>
            </a:r>
          </a:p>
          <a:p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8263448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1451580" y="804519"/>
            <a:ext cx="9426628" cy="551315"/>
          </a:xfrm>
        </p:spPr>
        <p:txBody>
          <a:bodyPr>
            <a:normAutofit/>
          </a:bodyPr>
          <a:lstStyle/>
          <a:p>
            <a:r>
              <a:rPr lang="es-AR" sz="2400" dirty="0" smtClean="0">
                <a:solidFill>
                  <a:srgbClr val="00B050"/>
                </a:solidFill>
              </a:rPr>
              <a:t>2. El origen de las picadas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>
          <a:xfrm>
            <a:off x="1451579" y="1853754"/>
            <a:ext cx="9603275" cy="3612592"/>
          </a:xfrm>
        </p:spPr>
        <p:txBody>
          <a:bodyPr>
            <a:normAutofit fontScale="92500" lnSpcReduction="20000"/>
          </a:bodyPr>
          <a:lstStyle/>
          <a:p>
            <a:r>
              <a:rPr lang="es-AR" dirty="0" err="1"/>
              <a:t>Schwelm</a:t>
            </a:r>
            <a:r>
              <a:rPr lang="es-AR" dirty="0"/>
              <a:t> compró el lote y le encomendó al </a:t>
            </a:r>
            <a:r>
              <a:rPr lang="es-AR" dirty="0" smtClean="0"/>
              <a:t>Agr. </a:t>
            </a:r>
            <a:r>
              <a:rPr lang="es-AR" dirty="0" err="1" smtClean="0"/>
              <a:t>A</a:t>
            </a:r>
            <a:r>
              <a:rPr lang="es-AR" dirty="0" smtClean="0"/>
              <a:t>. </a:t>
            </a:r>
            <a:r>
              <a:rPr lang="es-AR" dirty="0"/>
              <a:t>Pomar abrir una picada central y hacer el correspondiente relevamiento topográfico. Éste con un grupo de macheteros abren una picada en la </a:t>
            </a:r>
            <a:r>
              <a:rPr lang="es-AR" dirty="0" smtClean="0"/>
              <a:t>dorsal </a:t>
            </a:r>
            <a:r>
              <a:rPr lang="es-AR" dirty="0"/>
              <a:t>del lote, desde la margen izquierda del río Paraná hasta 40 km al Este o interior del lote en 45 días</a:t>
            </a:r>
            <a:r>
              <a:rPr lang="es-AR" dirty="0" smtClean="0"/>
              <a:t>.</a:t>
            </a:r>
          </a:p>
          <a:p>
            <a:r>
              <a:rPr lang="es-AR" dirty="0" smtClean="0">
                <a:solidFill>
                  <a:srgbClr val="C00000"/>
                </a:solidFill>
              </a:rPr>
              <a:t>Entrevista 1957 del periodista </a:t>
            </a:r>
            <a:r>
              <a:rPr lang="es-AR" dirty="0" err="1" smtClean="0">
                <a:solidFill>
                  <a:srgbClr val="C00000"/>
                </a:solidFill>
              </a:rPr>
              <a:t>Mónaca</a:t>
            </a:r>
            <a:r>
              <a:rPr lang="es-AR" dirty="0" smtClean="0">
                <a:solidFill>
                  <a:srgbClr val="C00000"/>
                </a:solidFill>
              </a:rPr>
              <a:t> a </a:t>
            </a:r>
            <a:r>
              <a:rPr lang="es-AR" smtClean="0">
                <a:solidFill>
                  <a:srgbClr val="C00000"/>
                </a:solidFill>
              </a:rPr>
              <a:t>Adolfo Pomar.</a:t>
            </a:r>
            <a:endParaRPr lang="es-AR" dirty="0" smtClean="0">
              <a:solidFill>
                <a:srgbClr val="C00000"/>
              </a:solidFill>
            </a:endParaRPr>
          </a:p>
          <a:p>
            <a:r>
              <a:rPr lang="es-AR" dirty="0">
                <a:solidFill>
                  <a:srgbClr val="C00000"/>
                </a:solidFill>
              </a:rPr>
              <a:t>Las picadas fueron abiertas y utilizadas para extraer maderas de ley entre 1898 y </a:t>
            </a:r>
            <a:r>
              <a:rPr lang="es-AR" dirty="0" smtClean="0">
                <a:solidFill>
                  <a:srgbClr val="C00000"/>
                </a:solidFill>
              </a:rPr>
              <a:t>1914? </a:t>
            </a:r>
            <a:r>
              <a:rPr lang="es-AR" dirty="0">
                <a:solidFill>
                  <a:srgbClr val="C00000"/>
                </a:solidFill>
              </a:rPr>
              <a:t>por dos arrendatarios </a:t>
            </a:r>
            <a:r>
              <a:rPr lang="es-AR" dirty="0" err="1">
                <a:solidFill>
                  <a:srgbClr val="C00000"/>
                </a:solidFill>
              </a:rPr>
              <a:t>conchavadores</a:t>
            </a:r>
            <a:r>
              <a:rPr lang="es-AR" dirty="0">
                <a:solidFill>
                  <a:srgbClr val="C00000"/>
                </a:solidFill>
              </a:rPr>
              <a:t>: Félix Solari y Gregorio Pomar, motivo por el cual los puertos </a:t>
            </a:r>
            <a:r>
              <a:rPr lang="es-AR" dirty="0" smtClean="0">
                <a:solidFill>
                  <a:srgbClr val="C00000"/>
                </a:solidFill>
              </a:rPr>
              <a:t>llevaron sus nombres, lugar donde </a:t>
            </a:r>
            <a:r>
              <a:rPr lang="es-AR" dirty="0">
                <a:solidFill>
                  <a:srgbClr val="C00000"/>
                </a:solidFill>
              </a:rPr>
              <a:t>organizaban las jangadas: Puerto Solari y Puerto </a:t>
            </a:r>
            <a:r>
              <a:rPr lang="es-AR" dirty="0" smtClean="0">
                <a:solidFill>
                  <a:srgbClr val="C00000"/>
                </a:solidFill>
              </a:rPr>
              <a:t>Pomar. Abandonados fueron </a:t>
            </a:r>
            <a:r>
              <a:rPr lang="es-AR" dirty="0">
                <a:solidFill>
                  <a:srgbClr val="C00000"/>
                </a:solidFill>
              </a:rPr>
              <a:t>denominados por los </a:t>
            </a:r>
            <a:r>
              <a:rPr lang="es-AR" dirty="0" smtClean="0">
                <a:solidFill>
                  <a:srgbClr val="C00000"/>
                </a:solidFill>
              </a:rPr>
              <a:t>lugareños </a:t>
            </a:r>
            <a:r>
              <a:rPr lang="es-AR" dirty="0">
                <a:solidFill>
                  <a:srgbClr val="C00000"/>
                </a:solidFill>
              </a:rPr>
              <a:t>Solari </a:t>
            </a:r>
            <a:r>
              <a:rPr lang="es-AR" dirty="0" err="1">
                <a:solidFill>
                  <a:srgbClr val="C00000"/>
                </a:solidFill>
              </a:rPr>
              <a:t>Cué</a:t>
            </a:r>
            <a:r>
              <a:rPr lang="es-AR" dirty="0">
                <a:solidFill>
                  <a:srgbClr val="C00000"/>
                </a:solidFill>
              </a:rPr>
              <a:t> y </a:t>
            </a:r>
            <a:r>
              <a:rPr lang="es-AR" dirty="0" smtClean="0">
                <a:solidFill>
                  <a:srgbClr val="C00000"/>
                </a:solidFill>
              </a:rPr>
              <a:t>Pomar </a:t>
            </a:r>
            <a:r>
              <a:rPr lang="es-AR" dirty="0" err="1">
                <a:solidFill>
                  <a:srgbClr val="C00000"/>
                </a:solidFill>
              </a:rPr>
              <a:t>Cué</a:t>
            </a:r>
            <a:r>
              <a:rPr lang="es-AR" dirty="0">
                <a:solidFill>
                  <a:srgbClr val="C00000"/>
                </a:solidFill>
              </a:rPr>
              <a:t>. Con la organización de la Colonia Eldorado el fundador los denominó Puerto </a:t>
            </a:r>
            <a:r>
              <a:rPr lang="es-AR" dirty="0" smtClean="0">
                <a:solidFill>
                  <a:srgbClr val="C00000"/>
                </a:solidFill>
              </a:rPr>
              <a:t>Eldorado (</a:t>
            </a:r>
            <a:r>
              <a:rPr lang="es-AR" dirty="0" err="1" smtClean="0">
                <a:solidFill>
                  <a:srgbClr val="C00000"/>
                </a:solidFill>
              </a:rPr>
              <a:t>Pto</a:t>
            </a:r>
            <a:r>
              <a:rPr lang="es-AR" dirty="0" smtClean="0">
                <a:solidFill>
                  <a:srgbClr val="C00000"/>
                </a:solidFill>
              </a:rPr>
              <a:t> Viejo) </a:t>
            </a:r>
            <a:r>
              <a:rPr lang="es-AR" dirty="0">
                <a:solidFill>
                  <a:srgbClr val="C00000"/>
                </a:solidFill>
              </a:rPr>
              <a:t>y Puerto </a:t>
            </a:r>
            <a:r>
              <a:rPr lang="es-AR" dirty="0" smtClean="0">
                <a:solidFill>
                  <a:srgbClr val="C00000"/>
                </a:solidFill>
              </a:rPr>
              <a:t>Pinares (</a:t>
            </a:r>
            <a:r>
              <a:rPr lang="es-AR" dirty="0" err="1" smtClean="0">
                <a:solidFill>
                  <a:srgbClr val="C00000"/>
                </a:solidFill>
              </a:rPr>
              <a:t>Pto</a:t>
            </a:r>
            <a:r>
              <a:rPr lang="es-AR" dirty="0" smtClean="0">
                <a:solidFill>
                  <a:srgbClr val="C00000"/>
                </a:solidFill>
              </a:rPr>
              <a:t> Nuevo) respectivamente.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8882536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s-AR" sz="2400" dirty="0" smtClean="0"/>
              <a:t>Las picadas son producto de la explotación forestal realizada antes de la Colonización privada iniciada por Adolfo </a:t>
            </a:r>
            <a:r>
              <a:rPr lang="es-AR" sz="2400" dirty="0" err="1" smtClean="0"/>
              <a:t>Schwelm</a:t>
            </a:r>
            <a:r>
              <a:rPr lang="es-AR" sz="2400" dirty="0" smtClean="0"/>
              <a:t> el 29 septiembre de 1919.</a:t>
            </a:r>
            <a:endParaRPr lang="en-US" sz="2400" dirty="0"/>
          </a:p>
        </p:txBody>
      </p:sp>
      <p:pic>
        <p:nvPicPr>
          <p:cNvPr id="4" name="Marcador de contenido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51577" y="2042463"/>
            <a:ext cx="4151402" cy="3449638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104" t="11614" r="18302" b="20942"/>
          <a:stretch/>
        </p:blipFill>
        <p:spPr>
          <a:xfrm>
            <a:off x="6473933" y="2042463"/>
            <a:ext cx="2654302" cy="357006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5637230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Figura 12"/>
          <p:cNvPicPr>
            <a:picLocks noGrp="1" noChangeAspect="1" noChangeArrowheads="1"/>
          </p:cNvPicPr>
          <p:nvPr>
            <p:ph idx="4294967295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704318" y="1311275"/>
            <a:ext cx="5292725" cy="34496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669653505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AR" sz="2400" dirty="0" smtClean="0">
                <a:solidFill>
                  <a:srgbClr val="00B050"/>
                </a:solidFill>
              </a:rPr>
              <a:t>3. Un espacio vacío de población</a:t>
            </a:r>
            <a:endParaRPr lang="en-US" sz="2400" dirty="0">
              <a:solidFill>
                <a:srgbClr val="00B050"/>
              </a:solidFill>
            </a:endParaRPr>
          </a:p>
        </p:txBody>
      </p:sp>
      <p:sp>
        <p:nvSpPr>
          <p:cNvPr id="3" name="Marcador de contenido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s-AR" dirty="0" smtClean="0"/>
              <a:t>…“una </a:t>
            </a:r>
            <a:r>
              <a:rPr lang="es-AR" dirty="0"/>
              <a:t>de las cuestiones que </a:t>
            </a:r>
            <a:r>
              <a:rPr lang="es-AR" dirty="0" smtClean="0"/>
              <a:t>me </a:t>
            </a:r>
            <a:r>
              <a:rPr lang="es-AR" dirty="0"/>
              <a:t>atrajo al Alto Paraná </a:t>
            </a:r>
            <a:r>
              <a:rPr lang="es-AR" dirty="0" smtClean="0"/>
              <a:t>fue la </a:t>
            </a:r>
            <a:r>
              <a:rPr lang="es-AR" dirty="0"/>
              <a:t>absoluta falta de </a:t>
            </a:r>
            <a:r>
              <a:rPr lang="es-AR" dirty="0" smtClean="0"/>
              <a:t>población”  …”el colono </a:t>
            </a:r>
            <a:r>
              <a:rPr lang="es-AR" dirty="0"/>
              <a:t>en </a:t>
            </a:r>
            <a:r>
              <a:rPr lang="es-AR" dirty="0" smtClean="0"/>
              <a:t>soledad con </a:t>
            </a:r>
            <a:r>
              <a:rPr lang="es-AR" dirty="0"/>
              <a:t>mucho </a:t>
            </a:r>
            <a:r>
              <a:rPr lang="es-AR" dirty="0" smtClean="0"/>
              <a:t>sacrificio </a:t>
            </a:r>
            <a:r>
              <a:rPr lang="es-AR" dirty="0"/>
              <a:t>logró organizar su </a:t>
            </a:r>
            <a:r>
              <a:rPr lang="es-AR" dirty="0" smtClean="0"/>
              <a:t>chacra”.</a:t>
            </a:r>
            <a:endParaRPr lang="en-US" dirty="0"/>
          </a:p>
          <a:p>
            <a:endParaRPr lang="en-US" dirty="0"/>
          </a:p>
          <a:p>
            <a:r>
              <a:rPr lang="es-AR" dirty="0" smtClean="0">
                <a:solidFill>
                  <a:srgbClr val="C00000"/>
                </a:solidFill>
              </a:rPr>
              <a:t>Presencia del “</a:t>
            </a:r>
            <a:r>
              <a:rPr lang="es-AR" dirty="0" err="1" smtClean="0">
                <a:solidFill>
                  <a:srgbClr val="C00000"/>
                </a:solidFill>
              </a:rPr>
              <a:t>mensú</a:t>
            </a:r>
            <a:r>
              <a:rPr lang="es-AR" dirty="0" smtClean="0">
                <a:solidFill>
                  <a:srgbClr val="C00000"/>
                </a:solidFill>
              </a:rPr>
              <a:t>” o “</a:t>
            </a:r>
            <a:r>
              <a:rPr lang="es-AR" dirty="0" err="1">
                <a:solidFill>
                  <a:srgbClr val="C00000"/>
                </a:solidFill>
              </a:rPr>
              <a:t>H</a:t>
            </a:r>
            <a:r>
              <a:rPr lang="es-AR" dirty="0" err="1" smtClean="0">
                <a:solidFill>
                  <a:srgbClr val="C00000"/>
                </a:solidFill>
              </a:rPr>
              <a:t>iesige</a:t>
            </a:r>
            <a:r>
              <a:rPr lang="es-AR" dirty="0" smtClean="0">
                <a:solidFill>
                  <a:srgbClr val="C00000"/>
                </a:solidFill>
              </a:rPr>
              <a:t>” (paraguayo/criollo) población golondrina que quedó de los obrajes. </a:t>
            </a:r>
          </a:p>
          <a:p>
            <a:r>
              <a:rPr lang="es-AR" dirty="0" err="1" smtClean="0">
                <a:solidFill>
                  <a:srgbClr val="C00000"/>
                </a:solidFill>
              </a:rPr>
              <a:t>Schwelm</a:t>
            </a:r>
            <a:r>
              <a:rPr lang="es-AR" dirty="0" smtClean="0">
                <a:solidFill>
                  <a:srgbClr val="C00000"/>
                </a:solidFill>
              </a:rPr>
              <a:t> designó dos capataces, uno que hablaba alemán (</a:t>
            </a:r>
            <a:r>
              <a:rPr lang="es-AR" dirty="0" err="1" smtClean="0">
                <a:solidFill>
                  <a:srgbClr val="C00000"/>
                </a:solidFill>
              </a:rPr>
              <a:t>Durian</a:t>
            </a:r>
            <a:r>
              <a:rPr lang="es-AR" dirty="0" smtClean="0">
                <a:solidFill>
                  <a:srgbClr val="C00000"/>
                </a:solidFill>
              </a:rPr>
              <a:t>) y otro castellano y guaraní (</a:t>
            </a:r>
            <a:r>
              <a:rPr lang="es-AR" dirty="0" err="1" smtClean="0">
                <a:solidFill>
                  <a:srgbClr val="C00000"/>
                </a:solidFill>
              </a:rPr>
              <a:t>Hummel</a:t>
            </a:r>
            <a:r>
              <a:rPr lang="es-AR" dirty="0" smtClean="0">
                <a:solidFill>
                  <a:srgbClr val="C00000"/>
                </a:solidFill>
              </a:rPr>
              <a:t>) para organizar la Colonia.</a:t>
            </a:r>
            <a:endParaRPr lang="en-US" dirty="0">
              <a:solidFill>
                <a:srgbClr val="C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0808612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Imagen 4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689" t="13793" r="12296" b="19080"/>
          <a:stretch/>
        </p:blipFill>
        <p:spPr>
          <a:xfrm>
            <a:off x="50683" y="3286733"/>
            <a:ext cx="3310761" cy="2329500"/>
          </a:xfrm>
          <a:prstGeom prst="rect">
            <a:avLst/>
          </a:prstGeom>
        </p:spPr>
      </p:pic>
      <p:pic>
        <p:nvPicPr>
          <p:cNvPr id="6" name="Imagen 5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731" t="11495" r="18699" b="14023"/>
          <a:stretch/>
        </p:blipFill>
        <p:spPr>
          <a:xfrm>
            <a:off x="6434791" y="-10875"/>
            <a:ext cx="2777846" cy="2752982"/>
          </a:xfrm>
          <a:prstGeom prst="rect">
            <a:avLst/>
          </a:prstGeom>
          <a:ln w="9525">
            <a:solidFill>
              <a:schemeClr val="tx1"/>
            </a:solidFill>
          </a:ln>
        </p:spPr>
      </p:pic>
      <p:pic>
        <p:nvPicPr>
          <p:cNvPr id="7" name="Imagen 6"/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031" t="11954" r="48061" b="18850"/>
          <a:stretch/>
        </p:blipFill>
        <p:spPr>
          <a:xfrm>
            <a:off x="9524783" y="7937"/>
            <a:ext cx="2134575" cy="2752981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8" name="Imagen 7"/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6331" t="12644" r="12391" b="13793"/>
          <a:stretch/>
        </p:blipFill>
        <p:spPr>
          <a:xfrm>
            <a:off x="-43631" y="0"/>
            <a:ext cx="3499390" cy="2731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2" name="Imagen 1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31857" y="-10875"/>
            <a:ext cx="2490788" cy="2731232"/>
          </a:xfrm>
          <a:prstGeom prst="rect">
            <a:avLst/>
          </a:prstGeom>
          <a:ln>
            <a:solidFill>
              <a:schemeClr val="tx1"/>
            </a:solidFill>
          </a:ln>
        </p:spPr>
      </p:pic>
      <p:pic>
        <p:nvPicPr>
          <p:cNvPr id="1026" name="Picture 2" descr="Resultado de imagen para Rafael Barrett"/>
          <p:cNvPicPr>
            <a:picLocks noChangeAspect="1" noChangeArrowheads="1"/>
          </p:cNvPicPr>
          <p:nvPr/>
        </p:nvPicPr>
        <p:blipFill rotWithShape="1"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973" t="14664" r="1462" b="14544"/>
          <a:stretch/>
        </p:blipFill>
        <p:spPr bwMode="auto">
          <a:xfrm>
            <a:off x="3452371" y="3223671"/>
            <a:ext cx="2979683" cy="245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AutoShape 4" descr="Resultado de imagen para El mensu o peon de los obrajes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AutoShape 6" descr="Resultado de imagen para El mensu o peon de los obrajes"/>
          <p:cNvSpPr>
            <a:spLocks noChangeAspect="1" noChangeArrowheads="1"/>
          </p:cNvSpPr>
          <p:nvPr/>
        </p:nvSpPr>
        <p:spPr bwMode="auto">
          <a:xfrm>
            <a:off x="3079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9" name="AutoShape 8" descr="Resultado de imagen para El mensu o peon de los obrajes"/>
          <p:cNvSpPr>
            <a:spLocks noChangeAspect="1" noChangeArrowheads="1"/>
          </p:cNvSpPr>
          <p:nvPr/>
        </p:nvSpPr>
        <p:spPr bwMode="auto">
          <a:xfrm>
            <a:off x="4603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4" name="Picture 10" descr="Imagen relacionada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923281" y="3200400"/>
            <a:ext cx="2988309" cy="24556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0" name="AutoShape 12" descr="Imagen relacionada"/>
          <p:cNvSpPr>
            <a:spLocks noChangeAspect="1" noChangeArrowheads="1"/>
          </p:cNvSpPr>
          <p:nvPr/>
        </p:nvSpPr>
        <p:spPr bwMode="auto">
          <a:xfrm>
            <a:off x="612775" y="3127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pic>
        <p:nvPicPr>
          <p:cNvPr id="1038" name="Picture 14" descr="Imagen relacionada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7517" y="3204860"/>
            <a:ext cx="2400300" cy="247443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91888452"/>
      </p:ext>
    </p:extLst>
  </p:cSld>
  <p:clrMapOvr>
    <a:masterClrMapping/>
  </p:clrMapOvr>
</p:sld>
</file>

<file path=ppt/theme/theme1.xml><?xml version="1.0" encoding="utf-8"?>
<a:theme xmlns:a="http://schemas.openxmlformats.org/drawingml/2006/main" name="Gallery">
  <a:themeElements>
    <a:clrScheme name="Gallery">
      <a:dk1>
        <a:sysClr val="windowText" lastClr="000000"/>
      </a:dk1>
      <a:lt1>
        <a:sysClr val="window" lastClr="FFFFFF"/>
      </a:lt1>
      <a:dk2>
        <a:srgbClr val="454545"/>
      </a:dk2>
      <a:lt2>
        <a:srgbClr val="DFDBD5"/>
      </a:lt2>
      <a:accent1>
        <a:srgbClr val="B71E42"/>
      </a:accent1>
      <a:accent2>
        <a:srgbClr val="DE478E"/>
      </a:accent2>
      <a:accent3>
        <a:srgbClr val="BC72F0"/>
      </a:accent3>
      <a:accent4>
        <a:srgbClr val="795FAF"/>
      </a:accent4>
      <a:accent5>
        <a:srgbClr val="586EA6"/>
      </a:accent5>
      <a:accent6>
        <a:srgbClr val="6892A0"/>
      </a:accent6>
      <a:hlink>
        <a:srgbClr val="FA2B5C"/>
      </a:hlink>
      <a:folHlink>
        <a:srgbClr val="BC658E"/>
      </a:folHlink>
    </a:clrScheme>
    <a:fontScheme name="Gallery">
      <a:majorFont>
        <a:latin typeface="Gill Sans MT" panose="020B0502020104020203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Gallery">
      <a:fillStyleLst>
        <a:solidFill>
          <a:schemeClr val="phClr"/>
        </a:solidFill>
        <a:gradFill rotWithShape="1">
          <a:gsLst>
            <a:gs pos="0">
              <a:schemeClr val="phClr">
                <a:tint val="54000"/>
                <a:alpha val="100000"/>
                <a:satMod val="105000"/>
                <a:lumMod val="110000"/>
              </a:schemeClr>
            </a:gs>
            <a:gs pos="100000">
              <a:schemeClr val="phClr">
                <a:tint val="78000"/>
                <a:alpha val="92000"/>
                <a:satMod val="109000"/>
                <a:lumMod val="10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8000"/>
                <a:satMod val="110000"/>
                <a:lumMod val="104000"/>
              </a:schemeClr>
            </a:gs>
            <a:gs pos="69000">
              <a:schemeClr val="phClr">
                <a:shade val="88000"/>
                <a:satMod val="130000"/>
                <a:lumMod val="92000"/>
              </a:schemeClr>
            </a:gs>
            <a:gs pos="100000">
              <a:schemeClr val="phClr">
                <a:shade val="78000"/>
                <a:satMod val="130000"/>
                <a:lumMod val="92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/>
          </a:solidFill>
          <a:prstDash val="solid"/>
        </a:ln>
        <a:ln w="22225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0800" dist="50800" dir="5400000" sx="96000" sy="96000" rotWithShape="0">
              <a:srgbClr val="000000">
                <a:alpha val="48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1080000"/>
            </a:lightRig>
          </a:scene3d>
          <a:sp3d>
            <a:bevelT w="38100" h="12700" prst="softRound"/>
          </a:sp3d>
        </a:effectStyle>
      </a:effectStyleLst>
      <a:bgFillStyleLst>
        <a:solidFill>
          <a:schemeClr val="phClr"/>
        </a:solidFill>
        <a:solidFill>
          <a:schemeClr val="phClr"/>
        </a:solidFill>
        <a:gradFill rotWithShape="1">
          <a:gsLst>
            <a:gs pos="0">
              <a:schemeClr val="phClr">
                <a:tint val="94000"/>
                <a:satMod val="80000"/>
                <a:lumMod val="106000"/>
              </a:schemeClr>
            </a:gs>
            <a:gs pos="100000">
              <a:schemeClr val="phClr">
                <a:shade val="8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Gallery" id="{BBFCD31E-59A1-489D-B089-A3EAD7CAE12E}" vid="{F5E91637-A7B6-4E27-B710-77DA7014EE1E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2768</TotalTime>
  <Words>850</Words>
  <Application>Microsoft Office PowerPoint</Application>
  <PresentationFormat>Personalizado</PresentationFormat>
  <Paragraphs>46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Gallery</vt:lpstr>
      <vt:lpstr>Presentación de PowerPoint</vt:lpstr>
      <vt:lpstr>objetivo</vt:lpstr>
      <vt:lpstr>¿Qué es el mito? ¿por qué se origina?</vt:lpstr>
      <vt:lpstr>1. Origen del nombre Eldorado</vt:lpstr>
      <vt:lpstr>2. El origen de las picadas</vt:lpstr>
      <vt:lpstr>Las picadas son producto de la explotación forestal realizada antes de la Colonización privada iniciada por Adolfo Schwelm el 29 septiembre de 1919.</vt:lpstr>
      <vt:lpstr>Presentación de PowerPoint</vt:lpstr>
      <vt:lpstr>3. Un espacio vacío de población</vt:lpstr>
      <vt:lpstr>Presentación de PowerPoint</vt:lpstr>
      <vt:lpstr>4. Las Comisiones de Fomento</vt:lpstr>
      <vt:lpstr>Comisión de Fomento Eldorado Comisión de Fomento Eldorado Centro.  Departamento Eldorado con sus municipios actuales.</vt:lpstr>
      <vt:lpstr>4.1 Funciones de las comisiones de Fomento</vt:lpstr>
      <vt:lpstr>Conclusiones</vt:lpstr>
      <vt:lpstr>Gracias por participar…….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MITOS Y REALIDADES SOBRE LA ORGANIZACIÓN DEL ESPACIO GEOGRAFICO COLONIA ELDORADO</dc:title>
  <dc:creator>Usuario de Windows</dc:creator>
  <cp:lastModifiedBy>pc Gisela</cp:lastModifiedBy>
  <cp:revision>67</cp:revision>
  <dcterms:created xsi:type="dcterms:W3CDTF">2018-07-16T19:01:32Z</dcterms:created>
  <dcterms:modified xsi:type="dcterms:W3CDTF">2018-09-04T12:19:46Z</dcterms:modified>
</cp:coreProperties>
</file>