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100123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C4F78-B781-461E-8878-EABFD0E56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9C9650-E4B0-4E91-8652-A5BFD177B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pt-BR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713936-215D-4EA3-87EE-7018448B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E6DA20-F36D-4F8B-B1C8-017E2D38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6BF6FB-491F-4F08-9BF8-F877F96D9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4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6B9E1F-3DB6-435A-82BE-C7358031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ED54EB9-4E9C-4CA1-84E0-EC66B1A8B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BR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A31BAF-F9AA-4208-9165-2D9EC38E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07A06C-D10A-4B44-B91E-FD51EFB4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171680-5B5C-41FE-96C4-E48FF051F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84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AA94F3C-6D93-4252-9D8E-80EA3473E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CA3CD9-88A3-49E4-9D9A-5955FD756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BR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FDF6C8-4728-4DEF-B320-D664CB12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B62BFF-D8D1-46D7-ADAE-E72B8A1C7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DC04A0-93A2-4183-9ADC-F77CB424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83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CCBEF-B486-4C43-94DC-5FEF10214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03E24F-FC36-443B-BB40-39750C2B2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BR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0F94DA-2001-46A9-AAA2-85EA46B26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BA86D1-231A-483D-9788-CD1A1C00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E9507D-5D0F-4C35-9AA0-5BC0D1EC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5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8D854-FE8D-4304-8AC7-AE22338A1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0631CC-DD95-43F1-BB08-901D93DFF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AB8F97-C12E-43AE-A5EE-AEAD2E046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369430-98CA-4AD4-B78F-FD87FC31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4A6891-A0D4-4E0C-9E9A-C34DAFD7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13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AB4E3-949B-4C67-8470-99C74EA96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AE8821-E7F5-4C6D-974A-F7EE236AB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BR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09461B-D1D6-48BE-AC04-44A6D1717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BR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19CDB5-9FAD-43C4-AA37-4F64704C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2CBFB5-0649-4B96-8837-AFBBF226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45947D-A0FA-4DFF-8736-19A50730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67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DC990-65C3-4988-B76C-B26FB5D5A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BE624F-99CC-4D59-9EC5-318917027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DCE5A8-5CF3-4850-BD98-C4B6CD09E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BR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23CB5B6-2AA1-454C-AE29-83D852A14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9E0AD8A-E379-4B88-9718-9D8700220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BR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8EBCC1F-6A3D-448D-A410-FBF1C9CE5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4A39F16-F07E-4BC4-ACDB-34892FDC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344847-0B2A-4229-83B6-07B81BE2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91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23CBAC-A6FA-49BD-974D-CC9EE3E9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77DFE90-798B-47ED-A0C1-8BA7F9062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F2F67D-1185-436A-8327-242DF8E0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E3CCD27-8B2C-45D1-9D41-5DEB15BF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81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44C6813-B2ED-4000-9E7F-E7FA0B37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0661A04-2006-4D60-99A3-7FA0D61E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99A661-A29D-4DBC-9C15-B958CB12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38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03B0B-D483-4B57-8E29-79E4B426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B5F7FE-6DAE-41D5-BFF0-D67742E9C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BR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BF149C-5BC4-4775-B6F2-372FAE955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BDE28A-9CBD-4D23-8FB9-2DFE3B4D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90FE3BB-7343-4095-A1FE-BD4E79CBE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FC7E1B-28DC-472F-9AAD-842D0212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72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13AE0-F961-484B-B4D0-1C35F557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E9C1BFF-B4C7-4F69-8C36-CEEE99A670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81E3D7-97EF-4A82-8DDB-7F92D063E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D0B3FB-EE7F-4B93-B87B-A991F0DF9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3C60E1-6020-4935-BF16-33C16C15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52349C-2F90-485E-A8B3-DDBFBEBB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70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569ACA5-CC0C-4FAC-AC3E-36C80D135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pt-BR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1B1469-3EF9-4AEA-A992-C0C49CD32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pt-BR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3D13DA-E131-4543-A252-CEFDB2019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214D5-1F2B-41D3-A4DB-056E82EA100E}" type="datetimeFigureOut">
              <a:rPr lang="pt-BR" smtClean="0"/>
              <a:t>01/09/2018</a:t>
            </a:fld>
            <a:endParaRPr lang="pt-BR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214A6D-4CE7-407D-AD4D-53D6CACC3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7C3BEB-0B87-43CE-ACF6-BDBD614B7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F01C-167B-4219-A10E-1189515F6FBD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44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B38F3-F34F-427C-82F4-46B72A842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t-BR" sz="4000" b="1" dirty="0"/>
            </a:br>
            <a:br>
              <a:rPr lang="pt-BR" sz="4000" b="1" dirty="0"/>
            </a:br>
            <a:br>
              <a:rPr lang="pt-BR" sz="4000" b="1" dirty="0"/>
            </a:br>
            <a:br>
              <a:rPr lang="pt-BR" sz="4000" b="1" dirty="0"/>
            </a:br>
            <a:br>
              <a:rPr lang="pt-BR" sz="4000" b="1" dirty="0"/>
            </a:br>
            <a:br>
              <a:rPr lang="pt-BR" sz="4000" b="1" dirty="0"/>
            </a:br>
            <a:br>
              <a:rPr lang="pt-BR" sz="4000" b="1" dirty="0"/>
            </a:br>
            <a:br>
              <a:rPr lang="pt-BR" sz="4000" b="1" dirty="0"/>
            </a:br>
            <a:br>
              <a:rPr lang="pt-BR" sz="4000" b="1" dirty="0"/>
            </a:br>
            <a:br>
              <a:rPr lang="pt-BR" sz="4400" b="1" dirty="0"/>
            </a:br>
            <a:br>
              <a:rPr lang="pt-BR" sz="4400" b="1" dirty="0"/>
            </a:br>
            <a:br>
              <a:rPr lang="pt-BR" sz="4400" b="1" dirty="0"/>
            </a:br>
            <a:r>
              <a:rPr lang="pt-BR" sz="4400" b="1" dirty="0"/>
              <a:t>Alemanha </a:t>
            </a:r>
            <a:br>
              <a:rPr lang="pt-BR" sz="4400" b="1" dirty="0"/>
            </a:br>
            <a:r>
              <a:rPr lang="pt-BR" sz="4400" b="1" dirty="0"/>
              <a:t>como país de emigração e imigração </a:t>
            </a:r>
            <a:br>
              <a:rPr lang="pt-BR" sz="4400" b="1" dirty="0"/>
            </a:br>
            <a:r>
              <a:rPr lang="pt-BR" sz="4400" b="1" dirty="0"/>
              <a:t>desde o século XIX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B91848-285E-4727-B554-C9A0B34BAD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pt-BR" sz="3200" dirty="0"/>
          </a:p>
          <a:p>
            <a:r>
              <a:rPr lang="pt-BR" sz="3200" dirty="0"/>
              <a:t>CAAL XVI-Apresentação 2018</a:t>
            </a:r>
          </a:p>
          <a:p>
            <a:r>
              <a:rPr lang="pt-BR" sz="3200" dirty="0"/>
              <a:t>em Eldorado, Misiones, Argentina </a:t>
            </a:r>
          </a:p>
          <a:p>
            <a:endParaRPr lang="pt-BR" sz="3600" dirty="0"/>
          </a:p>
          <a:p>
            <a:r>
              <a:rPr lang="pt-BR" sz="3200" dirty="0"/>
              <a:t>Dr. Klaus-Wilhelm Lege, São Paulo, Brasil</a:t>
            </a:r>
          </a:p>
        </p:txBody>
      </p:sp>
    </p:spTree>
    <p:extLst>
      <p:ext uri="{BB962C8B-B14F-4D97-AF65-F5344CB8AC3E}">
        <p14:creationId xmlns:p14="http://schemas.microsoft.com/office/powerpoint/2010/main" val="231368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AFA36-BF21-420A-A451-E42F13540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Trabalhadores convidados da RFA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258321-709D-4766-85D9-40919BA81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Milagre econômico na RFA dez anos após da Segunda Guerra Mundial:</a:t>
            </a:r>
            <a:br>
              <a:rPr lang="pt-BR" dirty="0"/>
            </a:br>
            <a:r>
              <a:rPr lang="pt-BR" dirty="0"/>
              <a:t>Falta de mão de obra em muitas indústrias</a:t>
            </a:r>
          </a:p>
          <a:p>
            <a:r>
              <a:rPr lang="pt-BR" dirty="0"/>
              <a:t>Recrutamento de pessoas da Itália, Espanha, Portugal e Grécia, mais tarde também da Iugoslávia, mas também da Turquia, Marrocos e Tunísia como trabalhadores convidados, programados apenas por um certo tempo limitado na RFA</a:t>
            </a:r>
          </a:p>
          <a:p>
            <a:r>
              <a:rPr lang="pt-BR" dirty="0"/>
              <a:t>Por causa da atratividade do processo de trabalho para as empreses e para a própría força de trabalho, estabelecimento permanente dos trabalhadores convidados com as suas famílias na RFA</a:t>
            </a:r>
          </a:p>
          <a:p>
            <a:r>
              <a:rPr lang="pt-BR" dirty="0"/>
              <a:t>No início da década de 1970 na RFA ca. de 4 milhões de estrangeiros:</a:t>
            </a:r>
            <a:br>
              <a:rPr lang="pt-BR" dirty="0"/>
            </a:br>
            <a:r>
              <a:rPr lang="pt-BR" dirty="0"/>
              <a:t>parada de recrutamento por causa da crise do petróleo 1973</a:t>
            </a:r>
          </a:p>
          <a:p>
            <a:r>
              <a:rPr lang="pt-BR" dirty="0"/>
              <a:t>Problema com trabalhadores convidados: formação de sociedades paralelas</a:t>
            </a:r>
          </a:p>
        </p:txBody>
      </p:sp>
    </p:spTree>
    <p:extLst>
      <p:ext uri="{BB962C8B-B14F-4D97-AF65-F5344CB8AC3E}">
        <p14:creationId xmlns:p14="http://schemas.microsoft.com/office/powerpoint/2010/main" val="978209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6A1B6-D327-46B4-9859-E420370C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Trabalhadores contratados na RDA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F8ACE2-E3B7-4C4C-860B-97DE9BB45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Emigração e fuga de 3,4 milhões de pessoas da zona de ocupação soviética e da RDA até a construção do Muro de Berlim em 1961: Escassez de mão de obra</a:t>
            </a:r>
          </a:p>
          <a:p>
            <a:r>
              <a:rPr lang="pt-BR" dirty="0"/>
              <a:t>Recrutamento a partir de 1960 de pessoas da Polônia, Tchecoslováquia, Hungria e outros países socialistas na Europa, mas também de Angola, Moçambique, Nicarágua e Cuba, além do Vietnã e Iêmen como trabalhadores contratados, sem intenção de integração por parte da RDA</a:t>
            </a:r>
          </a:p>
          <a:p>
            <a:r>
              <a:rPr lang="pt-BR" dirty="0"/>
              <a:t>Condições contratuais acordados com os respectivos governos dos países do origem: Número de trabalhadores, tempo de permanência de dois a seis anos, alojamento, sem família etc.</a:t>
            </a:r>
          </a:p>
        </p:txBody>
      </p:sp>
    </p:spTree>
    <p:extLst>
      <p:ext uri="{BB962C8B-B14F-4D97-AF65-F5344CB8AC3E}">
        <p14:creationId xmlns:p14="http://schemas.microsoft.com/office/powerpoint/2010/main" val="92056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C9B0E-7DC0-40AF-9323-E557C542B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Livre circulação de cidadãos da UE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276EEB-0BD9-47F3-AE41-12B245B75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Lei de Imigração de 2005: Para controle e limitação da imigração, bem como a permanência e integração de cidadãos da UE e estrangeiros</a:t>
            </a:r>
          </a:p>
          <a:p>
            <a:r>
              <a:rPr lang="pt-BR" dirty="0"/>
              <a:t>Entrada e residência de nacionais de um Estado-Membro da UE noutro país da UE: Livre circulação sob certas condições</a:t>
            </a:r>
          </a:p>
          <a:p>
            <a:r>
              <a:rPr lang="pt-BR" dirty="0"/>
              <a:t>Pessoas que não trabalham no Estado-Membro de acolhimento: Meios de subsistência e cobertura de seguro de saúde suficientes para que não se tornem um fardo para o sisema de segurança social</a:t>
            </a:r>
          </a:p>
        </p:txBody>
      </p:sp>
    </p:spTree>
    <p:extLst>
      <p:ext uri="{BB962C8B-B14F-4D97-AF65-F5344CB8AC3E}">
        <p14:creationId xmlns:p14="http://schemas.microsoft.com/office/powerpoint/2010/main" val="2488030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E6C36C-ED5B-4CD0-B13D-BA6B6B2D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r>
              <a:rPr lang="pt-BR" sz="4900" dirty="0"/>
              <a:t>Alemanha como país de imigração – 1 </a:t>
            </a:r>
            <a:br>
              <a:rPr lang="pt-BR" sz="4900" dirty="0"/>
            </a:br>
            <a:endParaRPr lang="pt-BR" sz="49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285B03-6912-49F6-B7A7-8A10FA36C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Países antigos de imigração: Argentina, Austrália, Brasil, Israel, Canadá, Nova Zelândia, África do Sul, EUA e América do Sul:</a:t>
            </a:r>
            <a:br>
              <a:rPr lang="pt-BR" dirty="0"/>
            </a:br>
            <a:r>
              <a:rPr lang="pt-BR" dirty="0"/>
              <a:t>Maioria da população: descendentes de Imigrantes</a:t>
            </a:r>
          </a:p>
          <a:p>
            <a:r>
              <a:rPr lang="pt-BR" dirty="0"/>
              <a:t>Mudança de direção a partir da crise econômica de 1929 (crash do mercado de ações em Nova York) e acima de tudo depois da Segunda Guerra Mundial:</a:t>
            </a:r>
            <a:br>
              <a:rPr lang="pt-BR" dirty="0"/>
            </a:br>
            <a:r>
              <a:rPr lang="pt-BR" dirty="0"/>
              <a:t>Imigração para os Países da União Européia</a:t>
            </a:r>
          </a:p>
        </p:txBody>
      </p:sp>
    </p:spTree>
    <p:extLst>
      <p:ext uri="{BB962C8B-B14F-4D97-AF65-F5344CB8AC3E}">
        <p14:creationId xmlns:p14="http://schemas.microsoft.com/office/powerpoint/2010/main" val="1205300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FB01F-1170-4FEC-8672-D4338ABB8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pt-BR" dirty="0"/>
            </a:br>
            <a:r>
              <a:rPr lang="pt-BR" dirty="0"/>
              <a:t>Alemanha como país de imigração – 2  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F81FF1-DB34-4DF3-932F-C10605235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Alemanha históricamente importante país de imigração:</a:t>
            </a:r>
          </a:p>
          <a:p>
            <a:r>
              <a:rPr lang="pt-BR" dirty="0"/>
              <a:t>Séculos XVI e XVII: Huguenotes da França para a Alemanha</a:t>
            </a:r>
          </a:p>
          <a:p>
            <a:r>
              <a:rPr lang="pt-BR" dirty="0"/>
              <a:t>Império Alemão (1871): Trabalhadores poloneses (Ruhrpolen) e italianos para as indústrias da Alemanha</a:t>
            </a:r>
          </a:p>
          <a:p>
            <a:r>
              <a:rPr lang="pt-BR" dirty="0"/>
              <a:t>Anos 1980: Grande número de emigrantes das repúblicas soviéticas e Polônia </a:t>
            </a:r>
          </a:p>
          <a:p>
            <a:r>
              <a:rPr lang="pt-BR" dirty="0"/>
              <a:t>Colapso da antiga União Soviética (1990/91): Grande número de solicitantes de asilo</a:t>
            </a:r>
          </a:p>
          <a:p>
            <a:r>
              <a:rPr lang="pt-BR" dirty="0"/>
              <a:t>Durante as guerras na Iugoslávia e dos Bálcâs (1991 – 2001):  Emigração da antiga Iugoslávia para a Alemanha</a:t>
            </a:r>
          </a:p>
        </p:txBody>
      </p:sp>
    </p:spTree>
    <p:extLst>
      <p:ext uri="{BB962C8B-B14F-4D97-AF65-F5344CB8AC3E}">
        <p14:creationId xmlns:p14="http://schemas.microsoft.com/office/powerpoint/2010/main" val="1886260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219B1-379B-454A-B35C-7F9DF555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r>
              <a:rPr lang="pt-BR" dirty="0"/>
              <a:t>Alemanha como país de imigração – 3  </a:t>
            </a:r>
            <a:br>
              <a:rPr lang="pt-BR" dirty="0"/>
            </a:br>
            <a:endParaRPr lang="pt-BR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C74220-D162-41B8-8753-559E123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Alemanha (2012):</a:t>
            </a:r>
          </a:p>
          <a:p>
            <a:r>
              <a:rPr lang="pt-BR" dirty="0"/>
              <a:t>Segundo país de imigração mais popular do mundo, depois dos EUA</a:t>
            </a:r>
          </a:p>
          <a:p>
            <a:r>
              <a:rPr lang="pt-BR" dirty="0"/>
              <a:t>Imigrantes de 1194 países na Alemanha</a:t>
            </a:r>
          </a:p>
          <a:p>
            <a:r>
              <a:rPr lang="pt-BR" dirty="0"/>
              <a:t>22,5 % da população (18,6 milhões de habitantes) com antecedentes migratórios (desde 1949)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/>
              <a:t>Obrigações do goveno alemão:</a:t>
            </a:r>
          </a:p>
          <a:p>
            <a:r>
              <a:rPr lang="pt-BR" dirty="0"/>
              <a:t>Garantir o bem-estar dos cidadãos alemães</a:t>
            </a:r>
          </a:p>
          <a:p>
            <a:r>
              <a:rPr lang="pt-BR" dirty="0"/>
              <a:t>Defender os valores fundamentais da sociedade alemã</a:t>
            </a:r>
          </a:p>
          <a:p>
            <a:r>
              <a:rPr lang="pt-BR" dirty="0"/>
              <a:t>Deportar todos os imigrantes que não aceitam o sistema de valores alemão e não têm direito a asilo nem a proteção na Alemanha</a:t>
            </a:r>
          </a:p>
        </p:txBody>
      </p:sp>
    </p:spTree>
    <p:extLst>
      <p:ext uri="{BB962C8B-B14F-4D97-AF65-F5344CB8AC3E}">
        <p14:creationId xmlns:p14="http://schemas.microsoft.com/office/powerpoint/2010/main" val="163995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37CF5F-9687-4247-9333-B1AD2974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País de Emigração e </a:t>
            </a:r>
            <a:r>
              <a:rPr lang="pt-BR" sz="3600" dirty="0">
                <a:latin typeface="+mn-lt"/>
                <a:ea typeface="+mn-ea"/>
                <a:cs typeface="+mn-cs"/>
              </a:rPr>
              <a:t>Imigração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663800-3090-45FE-B0AF-898FC57DD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dirty="0"/>
              <a:t>Emigração da Alemanha desde o século XIX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3600" dirty="0"/>
              <a:t>Migração interna e imigração de descendentes de alemães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3600" dirty="0"/>
              <a:t>Imigração de trabalhadores convidados e cidadãos da União Européia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3600" dirty="0"/>
              <a:t>Alemanha como país de imigração até a crise de refugiados</a:t>
            </a:r>
          </a:p>
        </p:txBody>
      </p:sp>
    </p:spTree>
    <p:extLst>
      <p:ext uri="{BB962C8B-B14F-4D97-AF65-F5344CB8AC3E}">
        <p14:creationId xmlns:p14="http://schemas.microsoft.com/office/powerpoint/2010/main" val="406715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769A4-E9E5-4CB3-9739-6EF98C3AE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Motivos para a emigração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1854C9-B23E-48EA-8C88-ECB7C67BE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 </a:t>
            </a:r>
            <a:r>
              <a:rPr lang="pt-BR" sz="3600" b="1" dirty="0"/>
              <a:t>Razões sociais</a:t>
            </a:r>
          </a:p>
          <a:p>
            <a:r>
              <a:rPr lang="pt-BR" sz="3600" dirty="0"/>
              <a:t>Pobreza e fome</a:t>
            </a:r>
          </a:p>
          <a:p>
            <a:r>
              <a:rPr lang="pt-BR" sz="3600" dirty="0"/>
              <a:t>Superpopulação e más colheitas (quebras de safra)</a:t>
            </a:r>
          </a:p>
          <a:p>
            <a:endParaRPr lang="pt-BR" sz="3600" dirty="0"/>
          </a:p>
          <a:p>
            <a:pPr marL="0" indent="0">
              <a:buNone/>
            </a:pPr>
            <a:r>
              <a:rPr lang="pt-BR" sz="3600" b="1" dirty="0"/>
              <a:t> Razões políticas</a:t>
            </a:r>
          </a:p>
          <a:p>
            <a:r>
              <a:rPr lang="pt-BR" sz="3600" dirty="0"/>
              <a:t>Opressão e expulsão</a:t>
            </a:r>
          </a:p>
          <a:p>
            <a:r>
              <a:rPr lang="pt-BR" sz="3600" dirty="0"/>
              <a:t>Perseguição (religiosa e política)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91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783BF-83C0-47B8-9AB0-A22CB8FE6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Ondas de emigração política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FE47BF-7C39-4FDE-9FCF-BED26B1BB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Depois das revoluções alemãs de 1848/49:</a:t>
            </a:r>
            <a:br>
              <a:rPr lang="pt-BR" dirty="0"/>
            </a:br>
            <a:r>
              <a:rPr lang="pt-BR" dirty="0"/>
              <a:t>Fracasso das tentativas de reforma de Frankfurt (Assembléia Nacional na Paulskirche),  revoltas incipientes da guerra civil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Por causa das leis socialistas de Bismarck (1878 até 1890):</a:t>
            </a:r>
            <a:br>
              <a:rPr lang="pt-BR" dirty="0"/>
            </a:br>
            <a:r>
              <a:rPr lang="pt-BR" dirty="0"/>
              <a:t>Proibição de assembléias e escritas de associações social-	democratas, socialistas e comunistas, expulsões e prisões em massa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Depois da tomada do poder pelos nazistas a partir de 1933:</a:t>
            </a:r>
            <a:br>
              <a:rPr lang="pt-BR" dirty="0"/>
            </a:br>
            <a:r>
              <a:rPr lang="pt-BR" dirty="0"/>
              <a:t>Terror e violência contra menbros da oposição e intelectuais, </a:t>
            </a:r>
            <a:br>
              <a:rPr lang="pt-BR" dirty="0"/>
            </a:br>
            <a:r>
              <a:rPr lang="pt-BR" dirty="0"/>
              <a:t>perseguição de cidadãos judeus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Por causa das consequências da Primeira e Segunda Guerra Mundial</a:t>
            </a:r>
          </a:p>
        </p:txBody>
      </p:sp>
    </p:spTree>
    <p:extLst>
      <p:ext uri="{BB962C8B-B14F-4D97-AF65-F5344CB8AC3E}">
        <p14:creationId xmlns:p14="http://schemas.microsoft.com/office/powerpoint/2010/main" val="242987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4EBC2-71EC-4CB9-975A-60AA9323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EUA como país preferido para emigração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3776DA-F9D5-47CA-96A7-C9B0FDB62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“Tera da liberdade”, “Terra das possibilidades ilimitadas”</a:t>
            </a:r>
          </a:p>
          <a:p>
            <a:endParaRPr lang="pt-BR" dirty="0"/>
          </a:p>
          <a:p>
            <a:r>
              <a:rPr lang="pt-BR" dirty="0"/>
              <a:t>Primeira onda de emigração social da Alemanha por causa do “ano da fome” 1817: quebra de safra e crise inflacionãria,</a:t>
            </a:r>
            <a:br>
              <a:rPr lang="pt-BR" dirty="0"/>
            </a:br>
            <a:r>
              <a:rPr lang="pt-BR" dirty="0"/>
              <a:t>emigração de pequenos agricultores, comerciantes e artesãos</a:t>
            </a:r>
          </a:p>
          <a:p>
            <a:endParaRPr lang="pt-BR" dirty="0"/>
          </a:p>
          <a:p>
            <a:r>
              <a:rPr lang="pt-BR" dirty="0"/>
              <a:t>Impacto das três ondas políticas e das duas ondas de emigração causadas pelas Guerras Mundiais: Emigração de uma elite burguesa educada</a:t>
            </a:r>
          </a:p>
        </p:txBody>
      </p:sp>
    </p:spTree>
    <p:extLst>
      <p:ext uri="{BB962C8B-B14F-4D97-AF65-F5344CB8AC3E}">
        <p14:creationId xmlns:p14="http://schemas.microsoft.com/office/powerpoint/2010/main" val="423042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E2AD6-7C06-4474-8F6E-C74AC8CC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País de imigração Brasil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A69E9A-D14C-4ACD-B2BB-C935A3B7E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Descoberta do Brasil: 22 de Abril de 1500 pelo Pedro Álvares Cabral com o navegador e astônomo alemão Mestre Johann (Johannes Varnhagen)</a:t>
            </a:r>
          </a:p>
          <a:p>
            <a:r>
              <a:rPr lang="pt-BR" dirty="0"/>
              <a:t>Chegada da arquiduquesa Leopoldine von Habsburg, filha de Franz II., imperador do Sacro Império Romano da Nação Alemã, como esposa do príncipe herdeiro Pedro de Bragança e Bourbon, ao Rio de Janeiro: </a:t>
            </a:r>
            <a:br>
              <a:rPr lang="pt-BR" dirty="0"/>
            </a:br>
            <a:r>
              <a:rPr lang="pt-BR" dirty="0"/>
              <a:t>com pesquisadores almães, estudiosos, profissionais e artistas como contribuição para o dsenvolvimento do Brasil</a:t>
            </a:r>
          </a:p>
          <a:p>
            <a:r>
              <a:rPr lang="pt-BR" dirty="0"/>
              <a:t>Recrutamento de agricultores, artesãos e comerciantes (mais de 5.000) e 2.000 soldados alemãos</a:t>
            </a:r>
          </a:p>
          <a:p>
            <a:r>
              <a:rPr lang="pt-BR" dirty="0"/>
              <a:t>Decreto para os países de língua alemã apoiando a imigração para o Brasil (1820), fundação de colônias (assentamentos)</a:t>
            </a:r>
          </a:p>
        </p:txBody>
      </p:sp>
    </p:spTree>
    <p:extLst>
      <p:ext uri="{BB962C8B-B14F-4D97-AF65-F5344CB8AC3E}">
        <p14:creationId xmlns:p14="http://schemas.microsoft.com/office/powerpoint/2010/main" val="186884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79444-ECD2-4C08-BB37-05034961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Ondas da imigração para o Brasil – 1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303A7D-2870-453F-A009-FB6AB180A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t-BR" sz="2600" dirty="0"/>
              <a:t>Onda 1824 – 1830: Fundação de São Leopoldo no Rio Grande do Sul pelo primeiro grupe de imigrantes alemães no 25 de julho de 1824, </a:t>
            </a:r>
            <a:br>
              <a:rPr lang="pt-BR" sz="2600" dirty="0"/>
            </a:br>
            <a:r>
              <a:rPr lang="pt-BR" sz="2600" dirty="0"/>
              <a:t>depois mais grupos</a:t>
            </a:r>
            <a:br>
              <a:rPr lang="pt-BR" sz="2600" dirty="0"/>
            </a:br>
            <a:r>
              <a:rPr lang="pt-BR" sz="2600" dirty="0"/>
              <a:t>1830 – 1845: Revolta republicana e Revolução Farroupilha no Rio Grande do Sul e Sana Catarina</a:t>
            </a:r>
          </a:p>
          <a:p>
            <a:pPr marL="514350" indent="-514350">
              <a:buAutoNum type="arabicPeriod"/>
            </a:pPr>
            <a:r>
              <a:rPr lang="pt-BR" sz="2600" dirty="0"/>
              <a:t>Onda 1845 – 1859: Recrutamento de soldados e oficiais (Brummer) para a guerra contra Argentina (La Plata, 1851/52) com promessa de terra, contribuição para o crescimento econômico e cultural do sul do Brasil.</a:t>
            </a:r>
            <a:br>
              <a:rPr lang="pt-BR" sz="2600" dirty="0"/>
            </a:br>
            <a:r>
              <a:rPr lang="pt-BR" sz="2600" dirty="0"/>
              <a:t>Alteração da lei de Imigração 1850: ao invez de terra dada, somento “recompensa”. </a:t>
            </a:r>
            <a:br>
              <a:rPr lang="pt-BR" sz="2600" dirty="0"/>
            </a:br>
            <a:r>
              <a:rPr lang="pt-BR" sz="2600" dirty="0"/>
              <a:t>Restrito de Von der Heydt com severas restrições à emigração prussiana para o Brasil</a:t>
            </a:r>
          </a:p>
          <a:p>
            <a:pPr marL="514350" indent="-514350">
              <a:buAutoNum type="arabicPeriod"/>
            </a:pPr>
            <a:r>
              <a:rPr lang="pt-BR" sz="2600" dirty="0"/>
              <a:t>Onda 1859 – 1889: Muito dificeis condições de vida no início,</a:t>
            </a:r>
            <a:br>
              <a:rPr lang="pt-BR" sz="2600" dirty="0"/>
            </a:br>
            <a:r>
              <a:rPr lang="pt-BR" sz="2600" dirty="0"/>
              <a:t>Guerra do Paraguai (1864 – 1870)</a:t>
            </a:r>
          </a:p>
          <a:p>
            <a:pPr marL="514350" indent="-514350">
              <a:buAutoNum type="arabicPeriod"/>
            </a:pPr>
            <a:endParaRPr lang="pt-BR" dirty="0"/>
          </a:p>
          <a:p>
            <a:pPr marL="514350" indent="-514350">
              <a:buAutoNum type="arabicPeriod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9015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AE3CA-50D4-47FB-B9B3-84F4FE6DC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Ondas da imigração para o Brasil - 2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755515-C725-43E2-8726-2B4DD212A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790" y="1825625"/>
            <a:ext cx="11104419" cy="4699865"/>
          </a:xfr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742950" indent="-742950">
              <a:spcBef>
                <a:spcPct val="0"/>
              </a:spcBef>
              <a:buFont typeface="+mj-lt"/>
              <a:buAutoNum type="arabicPeriod" startAt="4"/>
            </a:pP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Onda 1889 – 1914: Proclamação da República em 15 de novembro de 1889: </a:t>
            </a:r>
            <a:b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Para os imigrantes ao invés de “recompensa” somente ferramentas, roupa 	e comida durante 8  dias, bem como o transporte para a colônia, </a:t>
            </a:r>
            <a:b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terras relativamente baratas para compra</a:t>
            </a:r>
          </a:p>
          <a:p>
            <a:pPr marL="742950" indent="-742950">
              <a:spcBef>
                <a:spcPct val="0"/>
              </a:spcBef>
              <a:buFont typeface="+mj-lt"/>
              <a:buAutoNum type="arabicPeriod" startAt="4"/>
            </a:pPr>
            <a:endParaRPr lang="pt-BR" sz="6000" dirty="0">
              <a:latin typeface="Calibri" panose="020F0502020204030204" pitchFamily="34" charset="0"/>
              <a:ea typeface="+mj-ea"/>
              <a:cs typeface="+mj-cs"/>
            </a:endParaRPr>
          </a:p>
          <a:p>
            <a:pPr marL="742950" indent="-742950">
              <a:spcBef>
                <a:spcPct val="0"/>
              </a:spcBef>
              <a:buFont typeface="+mj-lt"/>
              <a:buAutoNum type="arabicPeriod" startAt="4"/>
            </a:pP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Onda 1919 – </a:t>
            </a:r>
            <a:r>
              <a:rPr lang="pt-BR" sz="6000" dirty="0">
                <a:latin typeface="Calibri" panose="020F0502020204030204" pitchFamily="34" charset="0"/>
              </a:rPr>
              <a:t>1939</a:t>
            </a: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: Retorno a imigração individual espontânea, </a:t>
            </a:r>
            <a:b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1934 introdução de um sistema de cotas (semelhante ao dos EUA). </a:t>
            </a:r>
            <a:b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Na década de 1920: vítimas de guerra, </a:t>
            </a:r>
            <a:b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depois perseguidos e opositores da ditadura nazista</a:t>
            </a:r>
          </a:p>
          <a:p>
            <a:pPr marL="742950" indent="-742950">
              <a:spcBef>
                <a:spcPct val="0"/>
              </a:spcBef>
              <a:buFont typeface="+mj-lt"/>
              <a:buAutoNum type="arabicPeriod" startAt="4"/>
            </a:pPr>
            <a:endParaRPr lang="pt-BR" sz="6000" dirty="0">
              <a:latin typeface="Calibri" panose="020F0502020204030204" pitchFamily="34" charset="0"/>
              <a:ea typeface="+mj-ea"/>
              <a:cs typeface="+mj-cs"/>
            </a:endParaRPr>
          </a:p>
          <a:p>
            <a:pPr marL="742950" indent="-742950">
              <a:spcBef>
                <a:spcPct val="0"/>
              </a:spcBef>
              <a:buFont typeface="+mj-lt"/>
              <a:buAutoNum type="arabicPeriod" startAt="4"/>
            </a:pP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Onda 1945 – 1976: Depois da imigração de vítimas de guerra, </a:t>
            </a:r>
            <a:b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procura de profissionais formados e com experiencia em determinadas áreas. </a:t>
            </a:r>
            <a:b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</a:br>
            <a: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  <a:t>A partir de 1976 somente especialistas e profissionais enviados por empresas, Representantes da Alemanha para o desenvolvimento e a plítica ambiental.</a:t>
            </a:r>
            <a:br>
              <a:rPr lang="pt-BR" sz="6000" dirty="0">
                <a:latin typeface="Calibri" panose="020F0502020204030204" pitchFamily="34" charset="0"/>
                <a:ea typeface="+mj-ea"/>
                <a:cs typeface="+mj-cs"/>
              </a:rPr>
            </a:br>
            <a:endParaRPr lang="pt-BR" sz="6000" dirty="0"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4400" dirty="0">
                <a:latin typeface="Calibri" panose="020F0502020204030204" pitchFamily="34" charset="0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7641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45D029-CE1C-4D49-AF67-DC1FF1C4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Migração interna e imigração </a:t>
            </a:r>
            <a:br>
              <a:rPr lang="pt-BR" b="1" dirty="0"/>
            </a:br>
            <a:r>
              <a:rPr lang="pt-BR" b="1" dirty="0"/>
              <a:t>de descendentes de alemães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275CD6-C27B-4383-AD18-B8909134E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Crescimento da industrialização no Império Alemão de 1871:</a:t>
            </a:r>
            <a:br>
              <a:rPr lang="pt-BR" dirty="0"/>
            </a:br>
            <a:r>
              <a:rPr lang="pt-BR" dirty="0"/>
              <a:t>Migração interna de alemães do campo para os centros industriais.</a:t>
            </a:r>
          </a:p>
          <a:p>
            <a:r>
              <a:rPr lang="pt-BR" dirty="0"/>
              <a:t>Depois da Segunda Guerra Mundial 1945: Expulsão e fuga de milhões de pessoas de língua alemã de áreas de assentamento a leste dos rios Oder e Neisse</a:t>
            </a:r>
          </a:p>
          <a:p>
            <a:r>
              <a:rPr lang="pt-BR" dirty="0"/>
              <a:t>Zona de ocupação soviética depois RDA: Fuga de milhões de pessoas para a RFA, construção do Muro de Berlim em 1961</a:t>
            </a:r>
          </a:p>
          <a:p>
            <a:r>
              <a:rPr lang="pt-BR" dirty="0"/>
              <a:t>Colapso da União Soviética devida à economia planificada a partir de 1990: Immigração de muitos descendentes de alemães “Aussiedler und Spätaussiedler” dos países do Bloco de Leste</a:t>
            </a:r>
          </a:p>
        </p:txBody>
      </p:sp>
    </p:spTree>
    <p:extLst>
      <p:ext uri="{BB962C8B-B14F-4D97-AF65-F5344CB8AC3E}">
        <p14:creationId xmlns:p14="http://schemas.microsoft.com/office/powerpoint/2010/main" val="1864091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E1FFE6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E1FFE6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E1FFE6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679</Words>
  <Application>Microsoft Office PowerPoint</Application>
  <PresentationFormat>Breitbild</PresentationFormat>
  <Paragraphs>86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</vt:lpstr>
      <vt:lpstr>            Alemanha  como país de emigração e imigração  desde o século XIX</vt:lpstr>
      <vt:lpstr>País de Emigração e Imigração</vt:lpstr>
      <vt:lpstr>Motivos para a emigração</vt:lpstr>
      <vt:lpstr>Ondas de emigração política</vt:lpstr>
      <vt:lpstr>EUA como país preferido para emigração</vt:lpstr>
      <vt:lpstr>País de imigração Brasil</vt:lpstr>
      <vt:lpstr>Ondas da imigração para o Brasil – 1 </vt:lpstr>
      <vt:lpstr>Ondas da imigração para o Brasil - 2</vt:lpstr>
      <vt:lpstr>Migração interna e imigração  de descendentes de alemães</vt:lpstr>
      <vt:lpstr>Trabalhadores convidados da RFA</vt:lpstr>
      <vt:lpstr>Trabalhadores contratados na RDA</vt:lpstr>
      <vt:lpstr>Livre circulação de cidadãos da UE</vt:lpstr>
      <vt:lpstr> Alemanha como país de imigração – 1  </vt:lpstr>
      <vt:lpstr> Alemanha como país de imigração – 2    </vt:lpstr>
      <vt:lpstr> Alemanha como país de imigração – 3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Alemanha como país  de emigração e imigração  desde o século XIX</dc:title>
  <dc:creator>Klaus-Wilhelm Lege</dc:creator>
  <cp:lastModifiedBy>Klaus-Wilhelm Lege</cp:lastModifiedBy>
  <cp:revision>80</cp:revision>
  <cp:lastPrinted>2018-09-01T13:43:18Z</cp:lastPrinted>
  <dcterms:created xsi:type="dcterms:W3CDTF">2018-08-29T20:54:51Z</dcterms:created>
  <dcterms:modified xsi:type="dcterms:W3CDTF">2018-09-01T13:46:23Z</dcterms:modified>
</cp:coreProperties>
</file>