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83" r:id="rId2"/>
    <p:sldId id="257" r:id="rId3"/>
    <p:sldId id="262" r:id="rId4"/>
    <p:sldId id="256" r:id="rId5"/>
    <p:sldId id="261" r:id="rId6"/>
    <p:sldId id="274" r:id="rId7"/>
    <p:sldId id="282" r:id="rId8"/>
    <p:sldId id="275" r:id="rId9"/>
    <p:sldId id="278" r:id="rId10"/>
    <p:sldId id="277" r:id="rId11"/>
    <p:sldId id="285" r:id="rId12"/>
    <p:sldId id="279" r:id="rId13"/>
    <p:sldId id="263" r:id="rId14"/>
    <p:sldId id="265" r:id="rId15"/>
    <p:sldId id="266" r:id="rId16"/>
    <p:sldId id="264" r:id="rId17"/>
    <p:sldId id="267" r:id="rId18"/>
    <p:sldId id="268" r:id="rId19"/>
    <p:sldId id="270" r:id="rId20"/>
    <p:sldId id="269" r:id="rId21"/>
    <p:sldId id="271" r:id="rId22"/>
    <p:sldId id="259" r:id="rId23"/>
    <p:sldId id="272" r:id="rId24"/>
    <p:sldId id="273" r:id="rId25"/>
    <p:sldId id="280" r:id="rId26"/>
    <p:sldId id="281" r:id="rId27"/>
    <p:sldId id="284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56" autoAdjust="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D129D-6765-4DED-AA16-E3B3352F6C1B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20092-FB95-4286-ADE2-0468C2BA0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60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20092-FB95-4286-ADE2-0468C2BA072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84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A8AB-42F1-45D4-A712-79DC2CC9CCA1}" type="datetimeFigureOut">
              <a:rPr lang="pt-BR" smtClean="0"/>
              <a:t>31/08/2018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CCC6-C5EC-4D41-A905-17FE7A1DA0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13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A8AB-42F1-45D4-A712-79DC2CC9CCA1}" type="datetimeFigureOut">
              <a:rPr lang="pt-BR" smtClean="0"/>
              <a:t>31/08/2018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CCC6-C5EC-4D41-A905-17FE7A1DA0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243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A8AB-42F1-45D4-A712-79DC2CC9CCA1}" type="datetimeFigureOut">
              <a:rPr lang="pt-BR" smtClean="0"/>
              <a:t>31/08/2018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CCC6-C5EC-4D41-A905-17FE7A1DA0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618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A8AB-42F1-45D4-A712-79DC2CC9CCA1}" type="datetimeFigureOut">
              <a:rPr lang="pt-BR" smtClean="0"/>
              <a:t>31/08/2018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CCC6-C5EC-4D41-A905-17FE7A1DA0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025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A8AB-42F1-45D4-A712-79DC2CC9CCA1}" type="datetimeFigureOut">
              <a:rPr lang="pt-BR" smtClean="0"/>
              <a:t>31/08/2018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CCC6-C5EC-4D41-A905-17FE7A1DA0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620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A8AB-42F1-45D4-A712-79DC2CC9CCA1}" type="datetimeFigureOut">
              <a:rPr lang="pt-BR" smtClean="0"/>
              <a:t>31/08/2018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CCC6-C5EC-4D41-A905-17FE7A1DA0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065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A8AB-42F1-45D4-A712-79DC2CC9CCA1}" type="datetimeFigureOut">
              <a:rPr lang="pt-BR" smtClean="0"/>
              <a:t>31/08/2018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CCC6-C5EC-4D41-A905-17FE7A1DA0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21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A8AB-42F1-45D4-A712-79DC2CC9CCA1}" type="datetimeFigureOut">
              <a:rPr lang="pt-BR" smtClean="0"/>
              <a:t>31/08/2018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CCC6-C5EC-4D41-A905-17FE7A1DA0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408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A8AB-42F1-45D4-A712-79DC2CC9CCA1}" type="datetimeFigureOut">
              <a:rPr lang="pt-BR" smtClean="0"/>
              <a:t>31/08/2018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CCC6-C5EC-4D41-A905-17FE7A1DA0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914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A8AB-42F1-45D4-A712-79DC2CC9CCA1}" type="datetimeFigureOut">
              <a:rPr lang="pt-BR" smtClean="0"/>
              <a:t>31/08/2018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CCC6-C5EC-4D41-A905-17FE7A1DA0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12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A8AB-42F1-45D4-A712-79DC2CC9CCA1}" type="datetimeFigureOut">
              <a:rPr lang="pt-BR" smtClean="0"/>
              <a:t>31/08/2018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CCC6-C5EC-4D41-A905-17FE7A1DA0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0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8A8AB-42F1-45D4-A712-79DC2CC9CCA1}" type="datetimeFigureOut">
              <a:rPr lang="pt-BR" smtClean="0"/>
              <a:t>31/08/2018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CCC6-C5EC-4D41-A905-17FE7A1DA0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079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3000" b="1" dirty="0" smtClean="0">
                <a:solidFill>
                  <a:schemeClr val="tx2"/>
                </a:solidFill>
              </a:rPr>
            </a:br>
            <a:r>
              <a:rPr lang="pt-BR" sz="3200" b="1" dirty="0" smtClean="0">
                <a:solidFill>
                  <a:schemeClr val="tx2"/>
                </a:solidFill>
              </a:rPr>
              <a:t>XVI CAAL-Eldorado-Argentina-Setembro 2018</a:t>
            </a:r>
            <a:r>
              <a:rPr lang="pt-BR" sz="1800" dirty="0" smtClean="0">
                <a:solidFill>
                  <a:schemeClr val="tx2"/>
                </a:solidFill>
              </a:rPr>
              <a:t>-</a:t>
            </a:r>
            <a:r>
              <a:rPr lang="pt-BR" sz="1800" b="1" dirty="0" smtClean="0">
                <a:solidFill>
                  <a:schemeClr val="tx2"/>
                </a:solidFill>
              </a:rPr>
              <a:t>Elisabeth Graebner</a:t>
            </a:r>
            <a:endParaRPr lang="pt-BR" sz="18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956" y="2093663"/>
            <a:ext cx="5288332" cy="349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5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2400" b="1" dirty="0">
                <a:solidFill>
                  <a:schemeClr val="tx2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5976664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A </a:t>
            </a:r>
            <a:r>
              <a:rPr lang="pt-BR" sz="2400" b="1" dirty="0" smtClean="0">
                <a:solidFill>
                  <a:srgbClr val="C00000"/>
                </a:solidFill>
              </a:rPr>
              <a:t>Influência </a:t>
            </a:r>
            <a:r>
              <a:rPr lang="pt-BR" sz="2400" b="1" dirty="0">
                <a:solidFill>
                  <a:srgbClr val="C00000"/>
                </a:solidFill>
              </a:rPr>
              <a:t>cultural começa a marcar </a:t>
            </a:r>
            <a:r>
              <a:rPr lang="pt-BR" sz="2400" b="1" dirty="0" smtClean="0">
                <a:solidFill>
                  <a:srgbClr val="C00000"/>
                </a:solidFill>
              </a:rPr>
              <a:t>presença </a:t>
            </a:r>
          </a:p>
          <a:p>
            <a:r>
              <a:rPr lang="pt-BR" sz="2400" b="1" dirty="0" smtClean="0">
                <a:solidFill>
                  <a:srgbClr val="C00000"/>
                </a:solidFill>
              </a:rPr>
              <a:t>Educação</a:t>
            </a:r>
            <a:endParaRPr lang="pt-BR" sz="2400" b="1" dirty="0">
              <a:solidFill>
                <a:srgbClr val="C00000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Surgem </a:t>
            </a:r>
            <a:r>
              <a:rPr lang="pt-BR" sz="2000" b="1" dirty="0">
                <a:solidFill>
                  <a:schemeClr val="tx1"/>
                </a:solidFill>
              </a:rPr>
              <a:t>as primeiras escolas alemãs: Com a chegada dos Franciscanos a Petrópolis, cria-se a </a:t>
            </a:r>
            <a:r>
              <a:rPr lang="pt-BR" sz="2000" b="1" dirty="0">
                <a:solidFill>
                  <a:srgbClr val="C00000"/>
                </a:solidFill>
              </a:rPr>
              <a:t>Escola Gratuita São </a:t>
            </a:r>
            <a:r>
              <a:rPr lang="pt-BR" sz="2000" b="1" dirty="0" smtClean="0">
                <a:solidFill>
                  <a:srgbClr val="C00000"/>
                </a:solidFill>
              </a:rPr>
              <a:t>José e </a:t>
            </a:r>
            <a:r>
              <a:rPr lang="pt-BR" sz="2000" b="1" dirty="0">
                <a:solidFill>
                  <a:srgbClr val="C00000"/>
                </a:solidFill>
              </a:rPr>
              <a:t>em 1852 a Comunidade Luterana funda a Escola de ofícios e em </a:t>
            </a:r>
            <a:r>
              <a:rPr lang="pt-BR" sz="2000" b="1" dirty="0" smtClean="0">
                <a:solidFill>
                  <a:srgbClr val="C00000"/>
                </a:solidFill>
              </a:rPr>
              <a:t>1863 (fotos)</a:t>
            </a:r>
            <a:r>
              <a:rPr lang="pt-BR" sz="2000" b="1" dirty="0" smtClean="0">
                <a:solidFill>
                  <a:schemeClr val="tx1"/>
                </a:solidFill>
              </a:rPr>
              <a:t>, </a:t>
            </a:r>
            <a:r>
              <a:rPr lang="pt-BR" sz="2000" b="1" dirty="0">
                <a:solidFill>
                  <a:schemeClr val="tx1"/>
                </a:solidFill>
              </a:rPr>
              <a:t>por iniciativa do Pastor </a:t>
            </a:r>
            <a:r>
              <a:rPr lang="pt-BR" sz="2000" b="1" dirty="0" err="1">
                <a:solidFill>
                  <a:schemeClr val="tx1"/>
                </a:solidFill>
              </a:rPr>
              <a:t>Strole</a:t>
            </a:r>
            <a:r>
              <a:rPr lang="pt-BR" sz="2000" b="1" dirty="0">
                <a:solidFill>
                  <a:schemeClr val="tx1"/>
                </a:solidFill>
              </a:rPr>
              <a:t> é criada a “Escola Evangélica”, mas tarde batizada de “Educandário </a:t>
            </a:r>
            <a:r>
              <a:rPr lang="pt-BR" sz="2000" b="1" dirty="0" err="1">
                <a:solidFill>
                  <a:schemeClr val="tx1"/>
                </a:solidFill>
              </a:rPr>
              <a:t>Julio</a:t>
            </a:r>
            <a:r>
              <a:rPr lang="pt-BR" sz="2000" b="1" dirty="0">
                <a:solidFill>
                  <a:schemeClr val="tx1"/>
                </a:solidFill>
              </a:rPr>
              <a:t> Frederico </a:t>
            </a:r>
            <a:r>
              <a:rPr lang="pt-BR" sz="2000" b="1" dirty="0" err="1">
                <a:solidFill>
                  <a:schemeClr val="tx1"/>
                </a:solidFill>
              </a:rPr>
              <a:t>Koler</a:t>
            </a:r>
            <a:r>
              <a:rPr lang="pt-BR" sz="2000" b="1" dirty="0">
                <a:solidFill>
                  <a:schemeClr val="tx1"/>
                </a:solidFill>
              </a:rPr>
              <a:t>” que permaneceu até 1984</a:t>
            </a:r>
            <a:r>
              <a:rPr lang="pt-BR" sz="20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sz="2000" b="1" dirty="0">
              <a:solidFill>
                <a:schemeClr val="tx1"/>
              </a:solidFill>
            </a:endParaRPr>
          </a:p>
          <a:p>
            <a:endParaRPr lang="pt-BR" sz="2400" dirty="0" smtClean="0"/>
          </a:p>
          <a:p>
            <a:endParaRPr lang="pt-BR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m 4" descr="Resultado de imagem para escola gratuita SÃ£o JosÃ© em Petropol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5832648" cy="342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Imagem relacionad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39" y="3284984"/>
            <a:ext cx="2339469" cy="3436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9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2400" b="1" dirty="0">
                <a:solidFill>
                  <a:schemeClr val="tx2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7848872" cy="576064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A </a:t>
            </a:r>
            <a:r>
              <a:rPr lang="pt-BR" sz="2400" b="1" dirty="0" smtClean="0">
                <a:solidFill>
                  <a:srgbClr val="C00000"/>
                </a:solidFill>
              </a:rPr>
              <a:t>Influência </a:t>
            </a:r>
            <a:r>
              <a:rPr lang="pt-BR" sz="2400" b="1" dirty="0">
                <a:solidFill>
                  <a:srgbClr val="C00000"/>
                </a:solidFill>
              </a:rPr>
              <a:t>cultural começa a marcar presença</a:t>
            </a:r>
          </a:p>
          <a:p>
            <a:r>
              <a:rPr lang="pt-BR" sz="2400" b="1" dirty="0" smtClean="0">
                <a:solidFill>
                  <a:srgbClr val="C00000"/>
                </a:solidFill>
              </a:rPr>
              <a:t>MIDIA 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Em janeiro de 1858 surgiu o Jornal </a:t>
            </a:r>
            <a:r>
              <a:rPr lang="pt-BR" sz="2400" b="1" dirty="0" err="1">
                <a:solidFill>
                  <a:schemeClr val="tx1"/>
                </a:solidFill>
              </a:rPr>
              <a:t>Brasilia</a:t>
            </a:r>
            <a:r>
              <a:rPr lang="pt-BR" sz="2400" b="1" dirty="0">
                <a:solidFill>
                  <a:schemeClr val="tx1"/>
                </a:solidFill>
              </a:rPr>
              <a:t>, logo em seguida o </a:t>
            </a:r>
            <a:r>
              <a:rPr lang="pt-BR" sz="2400" b="1" dirty="0" smtClean="0">
                <a:solidFill>
                  <a:schemeClr val="tx1"/>
                </a:solidFill>
              </a:rPr>
              <a:t>Germânia</a:t>
            </a:r>
            <a:r>
              <a:rPr lang="pt-BR" sz="2400" b="1" dirty="0">
                <a:solidFill>
                  <a:schemeClr val="tx1"/>
                </a:solidFill>
              </a:rPr>
              <a:t>. Em 1876 aparece o </a:t>
            </a:r>
            <a:r>
              <a:rPr lang="pt-BR" sz="2400" b="1" dirty="0" err="1">
                <a:solidFill>
                  <a:schemeClr val="tx1"/>
                </a:solidFill>
              </a:rPr>
              <a:t>Deutscher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Wochenblatt</a:t>
            </a:r>
            <a:r>
              <a:rPr lang="pt-BR" sz="2400" b="1" dirty="0">
                <a:solidFill>
                  <a:schemeClr val="tx1"/>
                </a:solidFill>
              </a:rPr>
              <a:t>, sucedido </a:t>
            </a:r>
            <a:r>
              <a:rPr lang="pt-BR" sz="2400" b="1" dirty="0" smtClean="0">
                <a:solidFill>
                  <a:schemeClr val="tx1"/>
                </a:solidFill>
              </a:rPr>
              <a:t>pelo </a:t>
            </a:r>
            <a:r>
              <a:rPr lang="pt-BR" sz="2400" b="1" dirty="0" err="1">
                <a:solidFill>
                  <a:schemeClr val="tx1"/>
                </a:solidFill>
              </a:rPr>
              <a:t>Nachrichten</a:t>
            </a:r>
            <a:r>
              <a:rPr lang="pt-BR" sz="2400" b="1" dirty="0">
                <a:solidFill>
                  <a:schemeClr val="tx1"/>
                </a:solidFill>
              </a:rPr>
              <a:t> que circulou até 1917</a:t>
            </a:r>
            <a:r>
              <a:rPr lang="pt-BR" sz="2400" b="1" dirty="0" smtClean="0"/>
              <a:t>.</a:t>
            </a:r>
          </a:p>
          <a:p>
            <a:endParaRPr lang="pt-BR" sz="2400" dirty="0"/>
          </a:p>
          <a:p>
            <a:endParaRPr lang="pt-BR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m 3" descr="C:\Users\Beth_\Desktop\CAAL\Nachricht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273630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9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2400" b="1" dirty="0">
                <a:solidFill>
                  <a:schemeClr val="tx2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848872" cy="5733256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200" b="1" dirty="0">
                <a:solidFill>
                  <a:srgbClr val="C00000"/>
                </a:solidFill>
              </a:rPr>
              <a:t>A </a:t>
            </a:r>
            <a:r>
              <a:rPr lang="pt-BR" sz="2200" b="1" dirty="0" smtClean="0">
                <a:solidFill>
                  <a:srgbClr val="C00000"/>
                </a:solidFill>
              </a:rPr>
              <a:t>Influência </a:t>
            </a:r>
            <a:r>
              <a:rPr lang="pt-BR" sz="2200" b="1" dirty="0">
                <a:solidFill>
                  <a:srgbClr val="C00000"/>
                </a:solidFill>
              </a:rPr>
              <a:t>cultural começa a marcar presença</a:t>
            </a:r>
          </a:p>
          <a:p>
            <a:r>
              <a:rPr lang="pt-BR" sz="2400" b="1" dirty="0" smtClean="0">
                <a:solidFill>
                  <a:srgbClr val="C00000"/>
                </a:solidFill>
              </a:rPr>
              <a:t>Música</a:t>
            </a:r>
            <a:endParaRPr lang="pt-BR" sz="2400" dirty="0">
              <a:solidFill>
                <a:srgbClr val="C00000"/>
              </a:solidFill>
            </a:endParaRPr>
          </a:p>
          <a:p>
            <a:r>
              <a:rPr lang="pt-BR" sz="2200" b="1" dirty="0">
                <a:solidFill>
                  <a:schemeClr val="tx1"/>
                </a:solidFill>
              </a:rPr>
              <a:t>Em 17 de agosto de 1863 foi fundado o </a:t>
            </a:r>
            <a:r>
              <a:rPr lang="pt-BR" sz="2200" b="1" dirty="0" err="1">
                <a:solidFill>
                  <a:schemeClr val="tx1"/>
                </a:solidFill>
              </a:rPr>
              <a:t>Deutscher</a:t>
            </a:r>
            <a:r>
              <a:rPr lang="pt-BR" sz="2200" b="1" dirty="0">
                <a:solidFill>
                  <a:schemeClr val="tx1"/>
                </a:solidFill>
              </a:rPr>
              <a:t> </a:t>
            </a:r>
            <a:r>
              <a:rPr lang="pt-BR" sz="2200" b="1" dirty="0" err="1">
                <a:solidFill>
                  <a:schemeClr val="tx1"/>
                </a:solidFill>
              </a:rPr>
              <a:t>Sängerbund</a:t>
            </a:r>
            <a:r>
              <a:rPr lang="pt-BR" sz="2200" b="1" dirty="0">
                <a:solidFill>
                  <a:schemeClr val="tx1"/>
                </a:solidFill>
              </a:rPr>
              <a:t> Eintracht, hoje “Coral Concordia”, e a </a:t>
            </a:r>
            <a:r>
              <a:rPr lang="pt-BR" sz="2200" b="1" dirty="0" smtClean="0">
                <a:solidFill>
                  <a:schemeClr val="tx1"/>
                </a:solidFill>
              </a:rPr>
              <a:t>partir </a:t>
            </a:r>
            <a:r>
              <a:rPr lang="pt-BR" sz="2200" b="1" dirty="0">
                <a:solidFill>
                  <a:schemeClr val="tx1"/>
                </a:solidFill>
              </a:rPr>
              <a:t>de então o </a:t>
            </a:r>
            <a:r>
              <a:rPr lang="pt-BR" sz="2200" b="1" dirty="0" err="1">
                <a:solidFill>
                  <a:schemeClr val="tx1"/>
                </a:solidFill>
              </a:rPr>
              <a:t>Cecilienverein</a:t>
            </a:r>
            <a:r>
              <a:rPr lang="pt-BR" sz="2200" b="1" dirty="0">
                <a:solidFill>
                  <a:schemeClr val="tx1"/>
                </a:solidFill>
              </a:rPr>
              <a:t> no </a:t>
            </a:r>
            <a:r>
              <a:rPr lang="pt-BR" sz="2200" b="1" dirty="0" smtClean="0">
                <a:solidFill>
                  <a:schemeClr val="tx1"/>
                </a:solidFill>
              </a:rPr>
              <a:t>Quarteirão </a:t>
            </a:r>
            <a:r>
              <a:rPr lang="pt-BR" sz="2200" b="1" dirty="0">
                <a:solidFill>
                  <a:schemeClr val="tx1"/>
                </a:solidFill>
              </a:rPr>
              <a:t>Nassau, a </a:t>
            </a:r>
            <a:r>
              <a:rPr lang="pt-BR" sz="2200" b="1" dirty="0" err="1">
                <a:solidFill>
                  <a:schemeClr val="tx1"/>
                </a:solidFill>
              </a:rPr>
              <a:t>Liedertafel</a:t>
            </a:r>
            <a:r>
              <a:rPr lang="pt-BR" sz="2200" b="1" dirty="0">
                <a:solidFill>
                  <a:schemeClr val="tx1"/>
                </a:solidFill>
              </a:rPr>
              <a:t> no Quarteirão </a:t>
            </a:r>
            <a:r>
              <a:rPr lang="pt-BR" sz="2200" b="1" dirty="0" err="1">
                <a:solidFill>
                  <a:schemeClr val="tx1"/>
                </a:solidFill>
              </a:rPr>
              <a:t>Bingen</a:t>
            </a:r>
            <a:r>
              <a:rPr lang="pt-BR" sz="2200" b="1" dirty="0">
                <a:solidFill>
                  <a:schemeClr val="tx1"/>
                </a:solidFill>
              </a:rPr>
              <a:t>, o </a:t>
            </a:r>
            <a:r>
              <a:rPr lang="pt-BR" sz="2200" b="1" dirty="0" err="1">
                <a:solidFill>
                  <a:schemeClr val="tx1"/>
                </a:solidFill>
              </a:rPr>
              <a:t>Deutscher</a:t>
            </a:r>
            <a:r>
              <a:rPr lang="pt-BR" sz="2200" b="1" dirty="0">
                <a:solidFill>
                  <a:schemeClr val="tx1"/>
                </a:solidFill>
              </a:rPr>
              <a:t> </a:t>
            </a:r>
            <a:r>
              <a:rPr lang="pt-BR" sz="2200" b="1" dirty="0" err="1">
                <a:solidFill>
                  <a:schemeClr val="tx1"/>
                </a:solidFill>
              </a:rPr>
              <a:t>Verein</a:t>
            </a:r>
            <a:r>
              <a:rPr lang="pt-BR" sz="2200" b="1" dirty="0">
                <a:solidFill>
                  <a:schemeClr val="tx1"/>
                </a:solidFill>
              </a:rPr>
              <a:t> e o </a:t>
            </a:r>
            <a:r>
              <a:rPr lang="pt-BR" sz="2200" b="1" dirty="0" err="1">
                <a:solidFill>
                  <a:schemeClr val="tx1"/>
                </a:solidFill>
              </a:rPr>
              <a:t>Harmonie</a:t>
            </a:r>
            <a:r>
              <a:rPr lang="pt-BR" sz="2200" b="1" dirty="0">
                <a:solidFill>
                  <a:schemeClr val="tx1"/>
                </a:solidFill>
              </a:rPr>
              <a:t> </a:t>
            </a:r>
            <a:r>
              <a:rPr lang="pt-BR" sz="2200" b="1" dirty="0" err="1">
                <a:solidFill>
                  <a:schemeClr val="tx1"/>
                </a:solidFill>
              </a:rPr>
              <a:t>Moseltal</a:t>
            </a:r>
            <a:r>
              <a:rPr lang="pt-BR" sz="2200" b="1" dirty="0">
                <a:solidFill>
                  <a:schemeClr val="tx1"/>
                </a:solidFill>
              </a:rPr>
              <a:t>, ambos no Quarteirão </a:t>
            </a:r>
            <a:r>
              <a:rPr lang="pt-BR" sz="2200" b="1" dirty="0" err="1">
                <a:solidFill>
                  <a:schemeClr val="tx1"/>
                </a:solidFill>
              </a:rPr>
              <a:t>M</a:t>
            </a:r>
            <a:r>
              <a:rPr lang="pt-BR" sz="2200" b="1" dirty="0" err="1" smtClean="0">
                <a:solidFill>
                  <a:schemeClr val="tx1"/>
                </a:solidFill>
              </a:rPr>
              <a:t>osela</a:t>
            </a:r>
            <a:r>
              <a:rPr lang="pt-BR" sz="22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sz="1400" b="1" dirty="0" smtClean="0">
                <a:solidFill>
                  <a:schemeClr val="tx1"/>
                </a:solidFill>
              </a:rPr>
              <a:t>(Foto dos Canarinhos de </a:t>
            </a:r>
            <a:r>
              <a:rPr lang="pt-BR" sz="1400" b="1" dirty="0" err="1" smtClean="0">
                <a:solidFill>
                  <a:schemeClr val="tx1"/>
                </a:solidFill>
              </a:rPr>
              <a:t>Petropolis</a:t>
            </a:r>
            <a:r>
              <a:rPr lang="pt-BR" sz="1400" b="1" dirty="0" smtClean="0">
                <a:solidFill>
                  <a:schemeClr val="tx1"/>
                </a:solidFill>
              </a:rPr>
              <a:t> -1942)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endParaRPr lang="pt-BR" sz="2400" dirty="0"/>
          </a:p>
          <a:p>
            <a:endPara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 descr="Resultado de imagem para coral dos canarinhos de petropol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184576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2400" b="1" dirty="0">
                <a:solidFill>
                  <a:schemeClr val="tx2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848872" cy="5904656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A Influência cultural começa a marcar </a:t>
            </a:r>
            <a:r>
              <a:rPr lang="pt-BR" sz="2400" b="1" dirty="0" smtClean="0">
                <a:solidFill>
                  <a:srgbClr val="C00000"/>
                </a:solidFill>
              </a:rPr>
              <a:t>presença</a:t>
            </a:r>
          </a:p>
          <a:p>
            <a:r>
              <a:rPr lang="pt-BR" sz="2400" b="1" dirty="0" smtClean="0">
                <a:solidFill>
                  <a:srgbClr val="C00000"/>
                </a:solidFill>
              </a:rPr>
              <a:t>Bandas</a:t>
            </a:r>
          </a:p>
          <a:p>
            <a:r>
              <a:rPr lang="pt-BR" sz="1800" b="1" dirty="0" smtClean="0">
                <a:solidFill>
                  <a:schemeClr val="tx1"/>
                </a:solidFill>
              </a:rPr>
              <a:t>O primeiro musicista alemão de Petrópolis foi Gustav </a:t>
            </a:r>
            <a:r>
              <a:rPr lang="pt-BR" sz="1800" b="1" dirty="0" err="1" smtClean="0">
                <a:solidFill>
                  <a:schemeClr val="tx1"/>
                </a:solidFill>
              </a:rPr>
              <a:t>Eckhardt</a:t>
            </a:r>
            <a:r>
              <a:rPr lang="pt-BR" sz="1800" b="1" dirty="0" smtClean="0">
                <a:solidFill>
                  <a:schemeClr val="tx1"/>
                </a:solidFill>
              </a:rPr>
              <a:t> que organiza a Banda dos </a:t>
            </a:r>
            <a:r>
              <a:rPr lang="pt-BR" sz="1800" b="1" dirty="0" err="1" smtClean="0">
                <a:solidFill>
                  <a:schemeClr val="tx1"/>
                </a:solidFill>
              </a:rPr>
              <a:t>Eckhardt</a:t>
            </a:r>
            <a:r>
              <a:rPr lang="pt-BR" sz="1800" b="1" dirty="0" smtClean="0">
                <a:solidFill>
                  <a:schemeClr val="tx1"/>
                </a:solidFill>
              </a:rPr>
              <a:t> (+- 1858). Após algumas divergências deixa a banda original e cria a Banda dos </a:t>
            </a:r>
            <a:r>
              <a:rPr lang="pt-BR" sz="1800" b="1" dirty="0" err="1" smtClean="0">
                <a:solidFill>
                  <a:schemeClr val="tx1"/>
                </a:solidFill>
              </a:rPr>
              <a:t>Gustavos</a:t>
            </a:r>
            <a:r>
              <a:rPr lang="pt-BR" sz="1800" b="1" dirty="0" smtClean="0">
                <a:solidFill>
                  <a:schemeClr val="tx1"/>
                </a:solidFill>
              </a:rPr>
              <a:t> com seus 8 filhos: Eduardo, Henrique, João, Teodoro, Alberto, Arthur,  Carlos  e </a:t>
            </a:r>
            <a:r>
              <a:rPr lang="pt-BR" sz="1800" b="1" dirty="0" smtClean="0">
                <a:solidFill>
                  <a:prstClr val="black"/>
                </a:solidFill>
              </a:rPr>
              <a:t>Gustavo Filho</a:t>
            </a:r>
            <a:r>
              <a:rPr lang="pt-BR" sz="1800" b="1" dirty="0" smtClean="0">
                <a:solidFill>
                  <a:schemeClr val="tx1"/>
                </a:solidFill>
              </a:rPr>
              <a:t> .</a:t>
            </a:r>
          </a:p>
          <a:p>
            <a:endParaRPr lang="pt-BR" sz="1800" b="1" dirty="0" smtClean="0">
              <a:solidFill>
                <a:schemeClr val="tx1"/>
              </a:solidFill>
            </a:endParaRPr>
          </a:p>
          <a:p>
            <a:endParaRPr lang="pt-BR" sz="2800" dirty="0">
              <a:solidFill>
                <a:schemeClr val="accent2"/>
              </a:solidFill>
            </a:endParaRPr>
          </a:p>
          <a:p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5" name="Imagem 4" descr="Resultado de imagem para bandas antigas dos colonos de petropol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77" y="3284985"/>
            <a:ext cx="5410200" cy="338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9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5256584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rgbClr val="C00000"/>
                </a:solidFill>
              </a:rPr>
              <a:t>Em 1929 o primeiro grupo folclórico surgiu na Igreja Luterana denominado de “</a:t>
            </a:r>
            <a:r>
              <a:rPr lang="pt-BR" sz="2200" b="1" dirty="0" err="1">
                <a:solidFill>
                  <a:srgbClr val="C00000"/>
                </a:solidFill>
              </a:rPr>
              <a:t>Vergissmeinicht</a:t>
            </a:r>
            <a:r>
              <a:rPr lang="pt-BR" sz="2200" b="1" dirty="0">
                <a:solidFill>
                  <a:srgbClr val="C00000"/>
                </a:solidFill>
              </a:rPr>
              <a:t> </a:t>
            </a:r>
            <a:r>
              <a:rPr lang="pt-BR" sz="2200" b="1" dirty="0" err="1">
                <a:solidFill>
                  <a:srgbClr val="C00000"/>
                </a:solidFill>
              </a:rPr>
              <a:t>Kränzchen</a:t>
            </a:r>
            <a:r>
              <a:rPr lang="pt-BR" sz="2200" b="1" dirty="0">
                <a:solidFill>
                  <a:srgbClr val="C00000"/>
                </a:solidFill>
              </a:rPr>
              <a:t>” formado por meninas de 8 a 13 anos.</a:t>
            </a:r>
          </a:p>
          <a:p>
            <a:endParaRPr lang="pt-BR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 descr="C:\Users\Beth_\Desktop\Vergismeinichtkränzchen (1929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75" y="2388311"/>
            <a:ext cx="480568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187624" y="522920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Da esq. para a dir. na 1ª fila: V. Campo, Hilda Otto, Elza Becker, Marly </a:t>
            </a:r>
            <a:r>
              <a:rPr lang="pt-BR" b="1" dirty="0" err="1"/>
              <a:t>Kreischer</a:t>
            </a:r>
            <a:r>
              <a:rPr lang="pt-BR" b="1" dirty="0"/>
              <a:t> e Irene </a:t>
            </a:r>
            <a:r>
              <a:rPr lang="pt-BR" b="1" dirty="0" err="1"/>
              <a:t>Rittmeier</a:t>
            </a:r>
            <a:r>
              <a:rPr lang="pt-BR" b="1" dirty="0"/>
              <a:t>. 2ª Fila; </a:t>
            </a:r>
            <a:r>
              <a:rPr lang="pt-BR" b="1" dirty="0" err="1"/>
              <a:t>Nadja</a:t>
            </a:r>
            <a:r>
              <a:rPr lang="pt-BR" b="1" dirty="0"/>
              <a:t> </a:t>
            </a:r>
            <a:r>
              <a:rPr lang="pt-BR" b="1" dirty="0" err="1"/>
              <a:t>Rittmeier</a:t>
            </a:r>
            <a:r>
              <a:rPr lang="pt-BR" b="1" dirty="0"/>
              <a:t>, Catharina </a:t>
            </a:r>
            <a:r>
              <a:rPr lang="pt-BR" b="1" dirty="0" err="1"/>
              <a:t>Hohl</a:t>
            </a:r>
            <a:r>
              <a:rPr lang="pt-BR" b="1" dirty="0"/>
              <a:t>, </a:t>
            </a:r>
            <a:r>
              <a:rPr lang="pt-BR" b="1" dirty="0" err="1"/>
              <a:t>Sibyla</a:t>
            </a:r>
            <a:r>
              <a:rPr lang="pt-BR" b="1" dirty="0"/>
              <a:t> </a:t>
            </a:r>
            <a:r>
              <a:rPr lang="pt-BR" b="1" dirty="0" err="1"/>
              <a:t>Wayand</a:t>
            </a:r>
            <a:r>
              <a:rPr lang="pt-BR" b="1" dirty="0"/>
              <a:t>, Dulce Carolina Becker </a:t>
            </a:r>
            <a:r>
              <a:rPr lang="pt-BR" b="1" dirty="0" err="1"/>
              <a:t>Ioland</a:t>
            </a:r>
            <a:r>
              <a:rPr lang="pt-BR" b="1" dirty="0"/>
              <a:t> </a:t>
            </a:r>
            <a:r>
              <a:rPr lang="pt-BR" b="1" dirty="0" err="1"/>
              <a:t>Schaefer</a:t>
            </a:r>
            <a:r>
              <a:rPr lang="pt-BR" b="1" dirty="0"/>
              <a:t> e Ruth </a:t>
            </a:r>
            <a:r>
              <a:rPr lang="pt-BR" b="1" dirty="0" err="1"/>
              <a:t>Schreck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589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632848" cy="5184576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Entre 1936 a 1939 surge o </a:t>
            </a:r>
            <a:r>
              <a:rPr lang="pt-BR" sz="2400" b="1" dirty="0" err="1">
                <a:solidFill>
                  <a:srgbClr val="C00000"/>
                </a:solidFill>
              </a:rPr>
              <a:t>Rosenkränzchen</a:t>
            </a:r>
            <a:r>
              <a:rPr lang="pt-BR" sz="2400" b="1" dirty="0">
                <a:solidFill>
                  <a:srgbClr val="C00000"/>
                </a:solidFill>
              </a:rPr>
              <a:t>, também na Igreja </a:t>
            </a:r>
            <a:r>
              <a:rPr lang="pt-BR" sz="2400" b="1" dirty="0" smtClean="0">
                <a:solidFill>
                  <a:srgbClr val="C00000"/>
                </a:solidFill>
              </a:rPr>
              <a:t>Luterana.</a:t>
            </a:r>
          </a:p>
          <a:p>
            <a:endParaRPr lang="pt-BR" sz="2400" b="1" dirty="0">
              <a:solidFill>
                <a:schemeClr val="accent2"/>
              </a:solidFill>
            </a:endParaRPr>
          </a:p>
        </p:txBody>
      </p:sp>
      <p:pic>
        <p:nvPicPr>
          <p:cNvPr id="5" name="Imagem 4" descr="C:\Users\Beth_\Desktop\Rosenkränzch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040559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56" y="5377408"/>
            <a:ext cx="54054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6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432047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rgbClr val="1F497D"/>
                </a:solidFill>
              </a:rPr>
              <a:t>BAUERNFEST – Tributo de Petrópolis aos colonizadores alemães.</a:t>
            </a:r>
            <a:endParaRPr lang="pt-BR" sz="3200" b="1" dirty="0">
              <a:solidFill>
                <a:schemeClr val="accent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352928" cy="5760640"/>
          </a:xfrm>
        </p:spPr>
        <p:txBody>
          <a:bodyPr>
            <a:normAutofit lnSpcReduction="10000"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Dias sombrios......</a:t>
            </a:r>
          </a:p>
          <a:p>
            <a:endParaRPr lang="pt-BR" sz="2400" b="1" dirty="0">
              <a:solidFill>
                <a:schemeClr val="tx1"/>
              </a:solidFill>
            </a:endParaRPr>
          </a:p>
          <a:p>
            <a:endParaRPr lang="pt-BR" sz="2400" b="1" dirty="0" smtClean="0">
              <a:solidFill>
                <a:schemeClr val="tx1"/>
              </a:solidFill>
            </a:endParaRPr>
          </a:p>
          <a:p>
            <a:endParaRPr lang="pt-BR" sz="2400" b="1" dirty="0">
              <a:solidFill>
                <a:schemeClr val="tx1"/>
              </a:solidFill>
            </a:endParaRPr>
          </a:p>
          <a:p>
            <a:endParaRPr lang="pt-BR" sz="2400" b="1" dirty="0" smtClean="0">
              <a:solidFill>
                <a:schemeClr val="tx1"/>
              </a:solidFill>
            </a:endParaRPr>
          </a:p>
          <a:p>
            <a:endParaRPr lang="pt-BR" sz="2400" b="1" dirty="0">
              <a:solidFill>
                <a:schemeClr val="tx1"/>
              </a:solidFill>
            </a:endParaRPr>
          </a:p>
          <a:p>
            <a:endParaRPr lang="pt-BR" sz="2400" b="1" dirty="0" smtClean="0">
              <a:solidFill>
                <a:schemeClr val="tx1"/>
              </a:solidFill>
            </a:endParaRPr>
          </a:p>
          <a:p>
            <a:endParaRPr lang="pt-BR" sz="2400" b="1" dirty="0" smtClean="0">
              <a:solidFill>
                <a:schemeClr val="tx1"/>
              </a:solidFill>
            </a:endParaRPr>
          </a:p>
          <a:p>
            <a:endParaRPr lang="pt-BR" sz="2400" b="1" dirty="0">
              <a:solidFill>
                <a:schemeClr val="tx1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As duas Guerras Mundiais, em especial a II Guerra,  fazem abater sobre os descendentes germânicos um silêncio de verdade. A língua é proibida e as manifestações culturais são suspensas . Nomes de ruas e locais públicos são alterados. Apenas nas casas , entre lábios, se fala </a:t>
            </a:r>
            <a:r>
              <a:rPr lang="pt-BR" sz="2400" b="1" dirty="0">
                <a:solidFill>
                  <a:srgbClr val="C00000"/>
                </a:solidFill>
              </a:rPr>
              <a:t>das </a:t>
            </a:r>
            <a:r>
              <a:rPr lang="pt-BR" sz="2400" b="1" dirty="0" smtClean="0">
                <a:solidFill>
                  <a:srgbClr val="C00000"/>
                </a:solidFill>
              </a:rPr>
              <a:t>tradições e datas festivas, como </a:t>
            </a:r>
            <a:r>
              <a:rPr lang="pt-BR" sz="2400" b="1" dirty="0">
                <a:solidFill>
                  <a:srgbClr val="C00000"/>
                </a:solidFill>
              </a:rPr>
              <a:t>Páscoa e </a:t>
            </a:r>
            <a:r>
              <a:rPr lang="pt-BR" sz="2400" b="1" dirty="0" smtClean="0">
                <a:solidFill>
                  <a:srgbClr val="C00000"/>
                </a:solidFill>
              </a:rPr>
              <a:t>Natal e a Bíblia é lida em silêncio. </a:t>
            </a:r>
          </a:p>
          <a:p>
            <a:endParaRPr lang="pt-BR" sz="2400" b="1" dirty="0" smtClean="0">
              <a:solidFill>
                <a:schemeClr val="tx1"/>
              </a:solidFill>
            </a:endParaRPr>
          </a:p>
          <a:p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844824"/>
            <a:ext cx="5184577" cy="26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2400" b="1" dirty="0">
                <a:solidFill>
                  <a:schemeClr val="tx2"/>
                </a:solidFill>
              </a:rPr>
            </a:b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5184576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Após o final da guerra a </a:t>
            </a:r>
            <a:r>
              <a:rPr lang="pt-BR" sz="2000" b="1" dirty="0">
                <a:solidFill>
                  <a:srgbClr val="C00000"/>
                </a:solidFill>
              </a:rPr>
              <a:t>cultura alemã  </a:t>
            </a:r>
            <a:r>
              <a:rPr lang="pt-BR" sz="2000" b="1" dirty="0" smtClean="0">
                <a:solidFill>
                  <a:srgbClr val="C00000"/>
                </a:solidFill>
              </a:rPr>
              <a:t>volta a ganhar </a:t>
            </a:r>
            <a:r>
              <a:rPr lang="pt-BR" sz="2000" b="1" dirty="0">
                <a:solidFill>
                  <a:srgbClr val="C00000"/>
                </a:solidFill>
              </a:rPr>
              <a:t>força </a:t>
            </a:r>
            <a:r>
              <a:rPr lang="pt-BR" sz="2000" b="1" dirty="0" smtClean="0">
                <a:solidFill>
                  <a:srgbClr val="C00000"/>
                </a:solidFill>
              </a:rPr>
              <a:t>e em 1989 </a:t>
            </a:r>
            <a:r>
              <a:rPr lang="pt-BR" sz="2000" b="1" dirty="0">
                <a:solidFill>
                  <a:srgbClr val="C00000"/>
                </a:solidFill>
              </a:rPr>
              <a:t>a Prefeitura </a:t>
            </a:r>
            <a:r>
              <a:rPr lang="pt-BR" sz="2000" b="1" dirty="0" smtClean="0">
                <a:solidFill>
                  <a:srgbClr val="C00000"/>
                </a:solidFill>
              </a:rPr>
              <a:t>realiza </a:t>
            </a:r>
            <a:r>
              <a:rPr lang="pt-BR" sz="2000" b="1" dirty="0">
                <a:solidFill>
                  <a:srgbClr val="C00000"/>
                </a:solidFill>
              </a:rPr>
              <a:t>a primeira festa </a:t>
            </a:r>
            <a:r>
              <a:rPr lang="pt-BR" sz="2000" b="1" dirty="0" smtClean="0">
                <a:solidFill>
                  <a:srgbClr val="C00000"/>
                </a:solidFill>
              </a:rPr>
              <a:t>com </a:t>
            </a:r>
            <a:r>
              <a:rPr lang="pt-BR" sz="2000" b="1" dirty="0">
                <a:solidFill>
                  <a:srgbClr val="C00000"/>
                </a:solidFill>
              </a:rPr>
              <a:t>o nome de Festa do Colono </a:t>
            </a:r>
            <a:r>
              <a:rPr lang="pt-BR" sz="2000" b="1" dirty="0" smtClean="0">
                <a:solidFill>
                  <a:srgbClr val="C00000"/>
                </a:solidFill>
              </a:rPr>
              <a:t>Alemão. </a:t>
            </a:r>
            <a:endParaRPr lang="pt-BR" sz="2000" b="1" dirty="0">
              <a:solidFill>
                <a:schemeClr val="accent2"/>
              </a:solidFill>
            </a:endParaRPr>
          </a:p>
        </p:txBody>
      </p:sp>
      <p:pic>
        <p:nvPicPr>
          <p:cNvPr id="5" name="Imagem 4" descr="C:\Users\Beth_\Desktop\CAAL\19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1" y="2642774"/>
            <a:ext cx="2095500" cy="314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Beth_\Desktop\CAAL\999429_612617355425232_54076981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85" y="2132856"/>
            <a:ext cx="28860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Beth_\Desktop\CAAL\19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85" y="4402137"/>
            <a:ext cx="2924175" cy="19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Beth_\Desktop\CAAL\Princesa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162810" cy="31476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547664" y="586798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1991</a:t>
            </a:r>
          </a:p>
        </p:txBody>
      </p:sp>
      <p:sp>
        <p:nvSpPr>
          <p:cNvPr id="9" name="Retângulo 8"/>
          <p:cNvSpPr/>
          <p:nvPr/>
        </p:nvSpPr>
        <p:spPr>
          <a:xfrm>
            <a:off x="4245628" y="406778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1990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245628" y="637203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1997</a:t>
            </a:r>
            <a:endParaRPr lang="pt-BR" sz="2400" b="1" dirty="0">
              <a:solidFill>
                <a:schemeClr val="accent2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015601" y="580526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2006</a:t>
            </a:r>
            <a:endParaRPr lang="pt-BR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76864" cy="561662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 </a:t>
            </a:r>
            <a:r>
              <a:rPr lang="pt-BR" sz="2400" b="1" dirty="0" smtClean="0">
                <a:solidFill>
                  <a:srgbClr val="C00000"/>
                </a:solidFill>
              </a:rPr>
              <a:t>Local: Palácio </a:t>
            </a:r>
            <a:r>
              <a:rPr lang="pt-BR" sz="2400" b="1" dirty="0">
                <a:solidFill>
                  <a:srgbClr val="C00000"/>
                </a:solidFill>
              </a:rPr>
              <a:t>de </a:t>
            </a:r>
            <a:r>
              <a:rPr lang="pt-BR" sz="2400" b="1" dirty="0" smtClean="0">
                <a:solidFill>
                  <a:srgbClr val="C00000"/>
                </a:solidFill>
              </a:rPr>
              <a:t>Cristal, principal ponto turístico da cidade.</a:t>
            </a:r>
            <a:endParaRPr lang="pt-BR" sz="2400" b="1" dirty="0">
              <a:solidFill>
                <a:srgbClr val="C00000"/>
              </a:solidFill>
            </a:endParaRPr>
          </a:p>
          <a:p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5" name="Imagem 4" descr="C:\Users\Beth_\Desktop\CAAL\p-rj-palaciocristal_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95017"/>
            <a:ext cx="288032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Beth_\Desktop\CAAL\Palácio en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5072"/>
            <a:ext cx="2808312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Beth_\Desktop\CAAL\Dron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483542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1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352928" cy="5544616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Homenagens aos descendentes mais idosos no dia 29 de junho</a:t>
            </a: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5" name="Imagem 4" descr="C:\Users\Beth_\Desktop\CAAL\tn_Ediar-Maria-kling-com-Emyd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7"/>
            <a:ext cx="4320480" cy="280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Resultado de imagem para homenagens   bauernfe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392488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3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2400" b="1" dirty="0">
                <a:solidFill>
                  <a:schemeClr val="tx2"/>
                </a:solidFill>
              </a:rPr>
            </a:b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416824" cy="4824536"/>
          </a:xfrm>
        </p:spPr>
        <p:txBody>
          <a:bodyPr>
            <a:normAutofit/>
          </a:bodyPr>
          <a:lstStyle/>
          <a:p>
            <a:r>
              <a:rPr lang="pt-BR" sz="1800" b="1" dirty="0">
                <a:solidFill>
                  <a:schemeClr val="tx1"/>
                </a:solidFill>
              </a:rPr>
              <a:t>Os primeiros alemães na Serra da estrela</a:t>
            </a:r>
          </a:p>
          <a:p>
            <a:r>
              <a:rPr lang="pt-BR" sz="1800" b="1" dirty="0">
                <a:solidFill>
                  <a:schemeClr val="tx1"/>
                </a:solidFill>
              </a:rPr>
              <a:t>Data do ano de 1822 a primeira leva de colonos alemães que foram trabalhar na Serra da Estrela em Petrópolis, na Fazenda da Mandioca. 40 famílias foram contratadas pelo médico alemão GEORG HEINRICH VON LANGSDORFF (1774-1852), e foram os primeiros colonos “braços livres” a trabalhar numa fazenda. Entre eles podem ser citados MICHAEL ZANGER, ANTON STRAMB, MARTIN KOCH, CATHARINJA FRANZ, CARL AUTENRIETH e WILHELM MÜLLER.</a:t>
            </a:r>
          </a:p>
          <a:p>
            <a:r>
              <a:rPr lang="pt-BR" sz="1800" b="1" dirty="0">
                <a:solidFill>
                  <a:schemeClr val="tx1"/>
                </a:solidFill>
              </a:rPr>
              <a:t>Alcindo Sodré ensina que a Fazenda da Mandioca existiu no primeiro quarto do século XIX, na Raiz da Serra. Seu organizador e primeiro proprietário foi um estrangeiro ilustre que realizou estudos científicos cortando em caravana os sertões do Brasil. O barão Jorge Henrique de </a:t>
            </a:r>
            <a:r>
              <a:rPr lang="pt-BR" sz="1800" b="1" dirty="0" err="1">
                <a:solidFill>
                  <a:schemeClr val="tx1"/>
                </a:solidFill>
              </a:rPr>
              <a:t>Langsdorff</a:t>
            </a:r>
            <a:r>
              <a:rPr lang="pt-BR" sz="1800" b="1" dirty="0">
                <a:solidFill>
                  <a:schemeClr val="tx1"/>
                </a:solidFill>
              </a:rPr>
              <a:t>, era médico formado pela Universidade de </a:t>
            </a:r>
            <a:r>
              <a:rPr lang="pt-BR" sz="1800" b="1" dirty="0" err="1">
                <a:solidFill>
                  <a:schemeClr val="tx1"/>
                </a:solidFill>
              </a:rPr>
              <a:t>Goetingen</a:t>
            </a:r>
            <a:r>
              <a:rPr lang="pt-BR" sz="1800" b="1" dirty="0">
                <a:solidFill>
                  <a:schemeClr val="tx1"/>
                </a:solidFill>
              </a:rPr>
              <a:t>, na Alemanha, , constando ter nascido no Grão Ducado de Baden.  </a:t>
            </a:r>
          </a:p>
          <a:p>
            <a:endParaRPr lang="pt-B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2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400600"/>
          </a:xfrm>
        </p:spPr>
        <p:txBody>
          <a:bodyPr/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Culto Ecumênico revive agosto 1846</a:t>
            </a: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5" name="Imagem 4" descr="C:\Users\Beth_\Desktop\CAAL\Culto ec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24847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Beth_\Desktop\CAAL\Cult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24847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1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9036496" cy="6093296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Desfile de abertura e encerramento e lanternas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5" name="Imagem 4" descr="C:\Users\Beth_\Desktop\CAAL\Trio 20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11625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Beth_\Desktop\CAAL\des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12776"/>
            <a:ext cx="4162425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Beth_\Desktop\CAAL\Luz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149082"/>
            <a:ext cx="3874392" cy="257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2"/>
            <a:ext cx="4111625" cy="257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6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76064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Participação das crianças</a:t>
            </a:r>
          </a:p>
          <a:p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5" name="Imagem 4" descr="C:\Users\Beth_\Desktop\CAAL\Geme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67240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Beth_\Desktop\CAAL\Criança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437112"/>
            <a:ext cx="2880319" cy="226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Beth_\Desktop\CAAL\crianças desfil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0" y="4437112"/>
            <a:ext cx="221932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Beth_\Desktop\CAAL\Nossos pequenos - Lui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1662039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Beth_\Desktop\CAAL\Nossos pequenos Ana Clar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799"/>
            <a:ext cx="1803276" cy="259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Beth_\Desktop\CAAL\Inf azu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27" y="4437112"/>
            <a:ext cx="2341871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8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597666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Grupos Folclóricos no Palco Principal</a:t>
            </a: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5" name="Imagem 4" descr="C:\Users\Beth_\Desktop\CAAL\Kaiser fomado no palc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7"/>
            <a:ext cx="5447492" cy="308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Beth_\Desktop\CAAL\Kaiser boni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97531"/>
            <a:ext cx="3600400" cy="238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Beth_\Desktop\CAAL\Kaiser heli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437111"/>
            <a:ext cx="3672408" cy="234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5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688632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	Baile Popular  com </a:t>
            </a:r>
            <a:r>
              <a:rPr lang="pt-BR" sz="2400" b="1" dirty="0">
                <a:solidFill>
                  <a:srgbClr val="C00000"/>
                </a:solidFill>
              </a:rPr>
              <a:t>a Banda </a:t>
            </a:r>
            <a:r>
              <a:rPr lang="pt-BR" sz="2400" b="1" dirty="0" smtClean="0">
                <a:solidFill>
                  <a:srgbClr val="C00000"/>
                </a:solidFill>
              </a:rPr>
              <a:t>Germânica </a:t>
            </a:r>
            <a:r>
              <a:rPr lang="pt-BR" sz="2400" b="1" dirty="0">
                <a:solidFill>
                  <a:srgbClr val="C00000"/>
                </a:solidFill>
              </a:rPr>
              <a:t>de Blumenau</a:t>
            </a:r>
          </a:p>
          <a:p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5" name="Imagem 4" descr="C:\Users\Beth_\Desktop\CAAL\Germanic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53650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Beth_\Desktop\CAAL\Interior do Paláci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84031"/>
            <a:ext cx="428510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856984" cy="5832648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	</a:t>
            </a:r>
            <a:r>
              <a:rPr lang="pt-BR" sz="2400" b="1" dirty="0" smtClean="0">
                <a:solidFill>
                  <a:srgbClr val="C00000"/>
                </a:solidFill>
              </a:rPr>
              <a:t>Comidas típicas: doces e salgados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5" name="Imagem 4" descr="C:\Users\Beth_\Desktop\CAAL\Prato.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80831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Beth_\Desktop\CAAL\Prat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09634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Beth_\Desktop\CAAL\Pãe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80831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Resultado de imagem para strudel doce alemÃ£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713843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Resultado de imagem para picada de abelha doce alemÃ£o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57" y="3933056"/>
            <a:ext cx="2840739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Resultado de imagem para tortas diversas doce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910354"/>
            <a:ext cx="2942274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5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496944" cy="576064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Competições típicas: cucas, chope a metro e chapéus enfeitados</a:t>
            </a:r>
            <a:endParaRPr lang="pt-B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 descr="Resultado de imagem para fotos de cucas alem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672408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Beth_\Desktop\CAAL\-concurso-de-chop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77" y="1556793"/>
            <a:ext cx="4044171" cy="259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Resultado de imagem para chapeus tipicos alemaes enfeitados petropol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266166"/>
            <a:ext cx="4020725" cy="2475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2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496944" cy="5904656"/>
          </a:xfrm>
        </p:spPr>
        <p:txBody>
          <a:bodyPr>
            <a:normAutofit/>
          </a:bodyPr>
          <a:lstStyle/>
          <a:p>
            <a:endParaRPr lang="pt-BR" sz="2000" b="1" dirty="0" smtClean="0">
              <a:solidFill>
                <a:srgbClr val="C00000"/>
              </a:solidFill>
            </a:endParaRPr>
          </a:p>
          <a:p>
            <a:endParaRPr lang="pt-BR" sz="2000" b="1" dirty="0" smtClean="0">
              <a:solidFill>
                <a:srgbClr val="C00000"/>
              </a:solidFill>
            </a:endParaRPr>
          </a:p>
          <a:p>
            <a:endParaRPr lang="pt-BR" sz="2000" b="1" dirty="0">
              <a:solidFill>
                <a:srgbClr val="C00000"/>
              </a:solidFill>
            </a:endParaRPr>
          </a:p>
          <a:p>
            <a:endParaRPr lang="pt-BR" sz="2000" b="1" dirty="0" smtClean="0">
              <a:solidFill>
                <a:schemeClr val="tx1"/>
              </a:solidFill>
            </a:endParaRPr>
          </a:p>
          <a:p>
            <a:r>
              <a:rPr lang="pt-BR" sz="2000" b="1" dirty="0" smtClean="0">
                <a:solidFill>
                  <a:schemeClr val="tx1"/>
                </a:solidFill>
              </a:rPr>
              <a:t>De </a:t>
            </a:r>
            <a:r>
              <a:rPr lang="pt-BR" sz="2000" b="1" dirty="0">
                <a:solidFill>
                  <a:schemeClr val="tx1"/>
                </a:solidFill>
              </a:rPr>
              <a:t>acordo com </a:t>
            </a:r>
            <a:r>
              <a:rPr lang="pt-BR" sz="2000" b="1" dirty="0" smtClean="0">
                <a:solidFill>
                  <a:schemeClr val="tx1"/>
                </a:solidFill>
              </a:rPr>
              <a:t>dados iniciais da TURISPETRO, </a:t>
            </a:r>
            <a:r>
              <a:rPr lang="pt-BR" sz="2000" b="1" dirty="0">
                <a:solidFill>
                  <a:schemeClr val="tx1"/>
                </a:solidFill>
              </a:rPr>
              <a:t>a festa </a:t>
            </a:r>
            <a:r>
              <a:rPr lang="pt-BR" sz="2000" b="1" dirty="0" smtClean="0">
                <a:solidFill>
                  <a:schemeClr val="tx1"/>
                </a:solidFill>
              </a:rPr>
              <a:t>de 2018 atraiu 400 </a:t>
            </a:r>
            <a:r>
              <a:rPr lang="pt-BR" sz="2000" b="1" dirty="0">
                <a:solidFill>
                  <a:schemeClr val="tx1"/>
                </a:solidFill>
              </a:rPr>
              <a:t>mil </a:t>
            </a:r>
            <a:r>
              <a:rPr lang="pt-BR" sz="2000" b="1" dirty="0" smtClean="0">
                <a:solidFill>
                  <a:schemeClr val="tx1"/>
                </a:solidFill>
              </a:rPr>
              <a:t>pessoas nos 10 dias, com  820 </a:t>
            </a:r>
            <a:r>
              <a:rPr lang="pt-BR" sz="2000" b="1" dirty="0">
                <a:solidFill>
                  <a:schemeClr val="tx1"/>
                </a:solidFill>
              </a:rPr>
              <a:t>ô</a:t>
            </a:r>
            <a:r>
              <a:rPr lang="pt-BR" sz="2000" b="1" dirty="0" smtClean="0">
                <a:solidFill>
                  <a:schemeClr val="tx1"/>
                </a:solidFill>
              </a:rPr>
              <a:t>nibus de turismo e </a:t>
            </a:r>
            <a:r>
              <a:rPr lang="pt-BR" sz="2000" b="1" dirty="0">
                <a:solidFill>
                  <a:schemeClr val="tx1"/>
                </a:solidFill>
              </a:rPr>
              <a:t>injetou R$ </a:t>
            </a:r>
            <a:r>
              <a:rPr lang="pt-BR" sz="2000" b="1" dirty="0" smtClean="0">
                <a:solidFill>
                  <a:schemeClr val="tx1"/>
                </a:solidFill>
              </a:rPr>
              <a:t>40 </a:t>
            </a:r>
            <a:r>
              <a:rPr lang="pt-BR" sz="2000" b="1" dirty="0">
                <a:solidFill>
                  <a:schemeClr val="tx1"/>
                </a:solidFill>
              </a:rPr>
              <a:t>milhões na economia </a:t>
            </a:r>
            <a:r>
              <a:rPr lang="pt-BR" sz="2000" b="1" dirty="0" smtClean="0">
                <a:solidFill>
                  <a:schemeClr val="tx1"/>
                </a:solidFill>
              </a:rPr>
              <a:t>local. O </a:t>
            </a:r>
            <a:r>
              <a:rPr lang="pt-BR" sz="2000" b="1" dirty="0">
                <a:solidFill>
                  <a:schemeClr val="tx1"/>
                </a:solidFill>
              </a:rPr>
              <a:t>consumo de salsichão, foi de </a:t>
            </a:r>
            <a:r>
              <a:rPr lang="pt-BR" sz="2000" b="1" dirty="0" smtClean="0">
                <a:solidFill>
                  <a:schemeClr val="tx1"/>
                </a:solidFill>
              </a:rPr>
              <a:t>10 </a:t>
            </a:r>
            <a:r>
              <a:rPr lang="pt-BR" sz="2000" b="1" dirty="0">
                <a:solidFill>
                  <a:schemeClr val="tx1"/>
                </a:solidFill>
              </a:rPr>
              <a:t>toneladas além de </a:t>
            </a:r>
            <a:r>
              <a:rPr lang="pt-BR" sz="2000" b="1" dirty="0" smtClean="0">
                <a:solidFill>
                  <a:schemeClr val="tx1"/>
                </a:solidFill>
              </a:rPr>
              <a:t>150 </a:t>
            </a:r>
            <a:r>
              <a:rPr lang="pt-BR" sz="2000" b="1" dirty="0">
                <a:solidFill>
                  <a:schemeClr val="tx1"/>
                </a:solidFill>
              </a:rPr>
              <a:t>mil litros de chope convencional sem contar com as cervejas artesanais</a:t>
            </a:r>
            <a:r>
              <a:rPr lang="pt-BR" sz="2000" b="1" dirty="0" smtClean="0">
                <a:solidFill>
                  <a:schemeClr val="tx1"/>
                </a:solidFill>
              </a:rPr>
              <a:t>. Foram </a:t>
            </a:r>
            <a:r>
              <a:rPr lang="pt-BR" sz="2000" b="1" dirty="0">
                <a:solidFill>
                  <a:schemeClr val="tx1"/>
                </a:solidFill>
              </a:rPr>
              <a:t>cerca de 210 apresentações culturais envolvendo mais de 40 </a:t>
            </a:r>
            <a:r>
              <a:rPr lang="pt-BR" sz="2000" b="1" dirty="0" smtClean="0">
                <a:solidFill>
                  <a:schemeClr val="tx1"/>
                </a:solidFill>
              </a:rPr>
              <a:t>atrações com mais de </a:t>
            </a:r>
            <a:r>
              <a:rPr lang="pt-BR" sz="2000" b="1" dirty="0">
                <a:solidFill>
                  <a:schemeClr val="tx1"/>
                </a:solidFill>
              </a:rPr>
              <a:t>6</a:t>
            </a:r>
            <a:r>
              <a:rPr lang="pt-BR" sz="2000" b="1" dirty="0" smtClean="0">
                <a:solidFill>
                  <a:schemeClr val="tx1"/>
                </a:solidFill>
              </a:rPr>
              <a:t>00 artistas </a:t>
            </a:r>
            <a:r>
              <a:rPr lang="pt-BR" sz="2000" b="1" dirty="0">
                <a:solidFill>
                  <a:schemeClr val="tx1"/>
                </a:solidFill>
              </a:rPr>
              <a:t>nos três palcos </a:t>
            </a:r>
            <a:r>
              <a:rPr lang="pt-BR" sz="2000" b="1" dirty="0" smtClean="0">
                <a:solidFill>
                  <a:schemeClr val="tx1"/>
                </a:solidFill>
              </a:rPr>
              <a:t> do evento. Nenhum registro policial foi relatado.</a:t>
            </a:r>
            <a:endParaRPr lang="pt-BR" sz="2000" b="1" dirty="0">
              <a:solidFill>
                <a:schemeClr val="tx1"/>
              </a:solidFill>
            </a:endParaRPr>
          </a:p>
          <a:p>
            <a:r>
              <a:rPr lang="pt-B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t-B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pt-B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  <a:ea typeface="MS PGothic" panose="020B0600070205080204" pitchFamily="34" charset="-128"/>
              </a:rPr>
              <a:t>EIN PROSIT !</a:t>
            </a:r>
            <a:endParaRPr lang="pt-BR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  <a:ea typeface="MS PGothic" panose="020B0600070205080204" pitchFamily="34" charset="-128"/>
            </a:endParaRPr>
          </a:p>
        </p:txBody>
      </p:sp>
      <p:pic>
        <p:nvPicPr>
          <p:cNvPr id="4" name="Imagem 3" descr="C:\Users\Beth_\Desktop\CAAL\nó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2132077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logo bauernfest 20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37" y="980727"/>
            <a:ext cx="3340531" cy="1152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0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2400" b="1" dirty="0">
                <a:solidFill>
                  <a:schemeClr val="tx2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776864" cy="54006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accent2"/>
                </a:solidFill>
              </a:rPr>
              <a:t>Fazenda da Mandioca-1822</a:t>
            </a:r>
            <a:endParaRPr lang="pt-BR" sz="2400" b="1" dirty="0">
              <a:solidFill>
                <a:schemeClr val="accent2"/>
              </a:solidFill>
            </a:endParaRPr>
          </a:p>
        </p:txBody>
      </p:sp>
      <p:pic>
        <p:nvPicPr>
          <p:cNvPr id="5" name="Imagem 4" descr="Resultado de imagem para fazenda da mandio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03244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Resultado de imagem para fazenda da mandioc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403244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4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2400" b="1" dirty="0">
                <a:solidFill>
                  <a:schemeClr val="tx2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5112568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O 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Veleiro </a:t>
            </a:r>
            <a:r>
              <a:rPr lang="pt-B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Justine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Em 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1837 aportava no Rio de Janeiro, vindo de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Dunquerque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com destino a Sidney na Austrália, o Veleiro Justine com 238 passageiros a bordo que devido a maus tratos a bordo, negaram-se a seguir viagem. Necessitando de mão de obra livre na abertura  do Caminho Novo para escoamento do ouro das Minas Gerais, o Major </a:t>
            </a:r>
            <a:r>
              <a:rPr lang="pt-BR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Koeler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solicitou  e obteve a autorização do Governo Provincial para a vinda destes alemães a Petrópolis, afim de poderem trabalhar como mão de obra livre nas obras da estrada e construção de pontes em andamento.</a:t>
            </a:r>
            <a:endParaRPr lang="pt-BR" sz="2200" dirty="0">
              <a:solidFill>
                <a:schemeClr val="tx1"/>
              </a:solidFill>
            </a:endParaRPr>
          </a:p>
          <a:p>
            <a:pPr algn="just"/>
            <a:endParaRPr lang="pt-B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2400" b="1" dirty="0">
                <a:solidFill>
                  <a:schemeClr val="tx2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8940" y="836712"/>
            <a:ext cx="7776864" cy="5832648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As naus utilizadas na viagem do Porto de </a:t>
            </a:r>
            <a:r>
              <a:rPr lang="pt-BR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Dunquerque</a:t>
            </a:r>
            <a:r>
              <a:rPr lang="pt-B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(França) ao do Rio de </a:t>
            </a:r>
            <a:r>
              <a:rPr lang="pt-B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Janeiro</a:t>
            </a:r>
          </a:p>
          <a:p>
            <a:endParaRPr lang="pt-B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  <a:p>
            <a:endParaRPr lang="pt-BR" sz="2000" dirty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68752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7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2400" b="1" dirty="0">
                <a:solidFill>
                  <a:schemeClr val="tx2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892480" cy="5544616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Major </a:t>
            </a:r>
            <a:r>
              <a:rPr lang="pt-BR" sz="2000" b="1" dirty="0" err="1">
                <a:solidFill>
                  <a:srgbClr val="C00000"/>
                </a:solidFill>
              </a:rPr>
              <a:t>Koeler</a:t>
            </a:r>
            <a:r>
              <a:rPr lang="pt-BR" sz="2000" b="1" dirty="0">
                <a:solidFill>
                  <a:srgbClr val="C00000"/>
                </a:solidFill>
              </a:rPr>
              <a:t>, autor do primeiro projeto urbanístico do </a:t>
            </a:r>
            <a:r>
              <a:rPr lang="pt-BR" sz="2000" b="1" dirty="0" smtClean="0">
                <a:solidFill>
                  <a:srgbClr val="C00000"/>
                </a:solidFill>
              </a:rPr>
              <a:t>Brasil </a:t>
            </a:r>
            <a:endParaRPr lang="pt-BR" sz="2000" dirty="0">
              <a:solidFill>
                <a:srgbClr val="C00000"/>
              </a:solidFill>
            </a:endParaRPr>
          </a:p>
          <a:p>
            <a:endParaRPr lang="pt-BR" sz="1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Beth_\Desktop\IECLB\Major Koel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37777"/>
            <a:ext cx="2324100" cy="3227705"/>
          </a:xfrm>
          <a:prstGeom prst="rect">
            <a:avLst/>
          </a:prstGeom>
          <a:noFill/>
          <a:extLst/>
        </p:spPr>
      </p:pic>
      <p:pic>
        <p:nvPicPr>
          <p:cNvPr id="6" name="Picture 3" descr="C:\Users\Beth_\Desktop\IECLB\planta major Koel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37777"/>
            <a:ext cx="4464496" cy="2423708"/>
          </a:xfrm>
          <a:prstGeom prst="rect">
            <a:avLst/>
          </a:prstGeom>
          <a:noFill/>
          <a:extLst/>
        </p:spPr>
      </p:pic>
      <p:sp>
        <p:nvSpPr>
          <p:cNvPr id="4" name="Retângulo 3"/>
          <p:cNvSpPr/>
          <p:nvPr/>
        </p:nvSpPr>
        <p:spPr>
          <a:xfrm>
            <a:off x="3655740" y="4261485"/>
            <a:ext cx="5092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QUARTEIRÕES ORIGINAIS</a:t>
            </a:r>
            <a:r>
              <a:rPr lang="pt-BR" dirty="0" smtClean="0"/>
              <a:t>: </a:t>
            </a:r>
            <a:r>
              <a:rPr lang="pt-BR" b="1" dirty="0" err="1" smtClean="0"/>
              <a:t>Bingen</a:t>
            </a:r>
            <a:r>
              <a:rPr lang="pt-BR" b="1" dirty="0" smtClean="0"/>
              <a:t>, </a:t>
            </a:r>
            <a:r>
              <a:rPr lang="pt-BR" b="1" dirty="0" err="1" smtClean="0"/>
              <a:t>Castelânea</a:t>
            </a:r>
            <a:r>
              <a:rPr lang="pt-BR" b="1" dirty="0" smtClean="0"/>
              <a:t>, </a:t>
            </a:r>
            <a:r>
              <a:rPr lang="pt-BR" b="1" dirty="0" err="1" smtClean="0"/>
              <a:t>Siméria</a:t>
            </a:r>
            <a:r>
              <a:rPr lang="pt-BR" b="1" dirty="0" smtClean="0"/>
              <a:t>, Ingelheim, Renânia Central e Inferior,  </a:t>
            </a:r>
            <a:r>
              <a:rPr lang="pt-BR" b="1" dirty="0" err="1" smtClean="0"/>
              <a:t>Palatinato</a:t>
            </a:r>
            <a:r>
              <a:rPr lang="pt-BR" b="1" dirty="0" smtClean="0"/>
              <a:t> Superior e Inferior, , </a:t>
            </a:r>
            <a:r>
              <a:rPr lang="pt-BR" b="1" dirty="0" err="1" smtClean="0"/>
              <a:t>Westfália</a:t>
            </a:r>
            <a:r>
              <a:rPr lang="pt-BR" b="1" dirty="0" smtClean="0"/>
              <a:t>, Nassau, </a:t>
            </a:r>
            <a:r>
              <a:rPr lang="pt-BR" b="1" dirty="0" err="1" smtClean="0"/>
              <a:t>Mosela</a:t>
            </a:r>
            <a:r>
              <a:rPr lang="pt-BR" b="1" dirty="0" smtClean="0"/>
              <a:t>, Vila Imperial e Teresa.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2400" b="1" dirty="0">
                <a:solidFill>
                  <a:schemeClr val="tx2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5"/>
            <a:ext cx="8892480" cy="560296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SURGE </a:t>
            </a:r>
            <a:r>
              <a:rPr lang="pt-BR" sz="2400" b="1" dirty="0">
                <a:solidFill>
                  <a:srgbClr val="C00000"/>
                </a:solidFill>
              </a:rPr>
              <a:t>A CIDADE de </a:t>
            </a:r>
            <a:r>
              <a:rPr lang="pt-BR" sz="2400" b="1" dirty="0" smtClean="0">
                <a:solidFill>
                  <a:srgbClr val="C00000"/>
                </a:solidFill>
              </a:rPr>
              <a:t>PETRÓPOLIS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r>
              <a:rPr lang="pt-BR" sz="2200" b="1" dirty="0">
                <a:solidFill>
                  <a:schemeClr val="tx1"/>
                </a:solidFill>
              </a:rPr>
              <a:t>A cidade de Petrópolis surge  através de Decreto Imperial de 16 de março de 1843  em terras da antiga Fazenda do Córrego Seco, comprada por D. Pedro I. Após sua renuncia, a fazenda foi arrendada ao Major </a:t>
            </a:r>
            <a:r>
              <a:rPr lang="pt-BR" sz="2200" b="1" dirty="0" err="1">
                <a:solidFill>
                  <a:schemeClr val="tx1"/>
                </a:solidFill>
              </a:rPr>
              <a:t>Koeler</a:t>
            </a:r>
            <a:r>
              <a:rPr lang="pt-BR" sz="2200" b="1" dirty="0">
                <a:solidFill>
                  <a:schemeClr val="tx1"/>
                </a:solidFill>
              </a:rPr>
              <a:t> e com o falecimento de D. Pedro I, a fazenda coube a seu filho, D. Pedro II.  Baseado no sucesso da acolhida aos 238 </a:t>
            </a:r>
            <a:r>
              <a:rPr lang="pt-BR" sz="2200" b="1" dirty="0" smtClean="0">
                <a:solidFill>
                  <a:schemeClr val="tx1"/>
                </a:solidFill>
              </a:rPr>
              <a:t>alemães, passageiros do Veleiro Justine, </a:t>
            </a:r>
            <a:r>
              <a:rPr lang="pt-BR" sz="2200" b="1" dirty="0">
                <a:solidFill>
                  <a:schemeClr val="tx1"/>
                </a:solidFill>
              </a:rPr>
              <a:t>em 1845 foram contratadas  através da Firma Charles Del </a:t>
            </a:r>
            <a:r>
              <a:rPr lang="pt-BR" sz="2200" b="1" dirty="0" err="1">
                <a:solidFill>
                  <a:schemeClr val="tx1"/>
                </a:solidFill>
              </a:rPr>
              <a:t>Rue</a:t>
            </a:r>
            <a:r>
              <a:rPr lang="pt-BR" sz="2200" b="1" dirty="0">
                <a:solidFill>
                  <a:schemeClr val="tx1"/>
                </a:solidFill>
              </a:rPr>
              <a:t>, mais 600 pessoas da região do Hunsrück que se transformaram em 600 famílias num total de 2238 pessoas, para uma colonização planejada. Destes, 40% eram Luteranos “Protestantes” e  60% católicos. Os primeiros registros de batismos e confirmação de filhos </a:t>
            </a:r>
            <a:r>
              <a:rPr lang="pt-BR" sz="2200" b="1" dirty="0" smtClean="0">
                <a:solidFill>
                  <a:schemeClr val="tx1"/>
                </a:solidFill>
              </a:rPr>
              <a:t>dos imigrantes </a:t>
            </a:r>
            <a:r>
              <a:rPr lang="pt-BR" sz="2200" b="1" dirty="0">
                <a:solidFill>
                  <a:schemeClr val="tx1"/>
                </a:solidFill>
              </a:rPr>
              <a:t>aparecem nos livros da Comunidade Luterana, já  em 1840.</a:t>
            </a:r>
          </a:p>
          <a:p>
            <a:endParaRPr lang="pt-BR" sz="2400" b="1" dirty="0">
              <a:solidFill>
                <a:srgbClr val="C00000"/>
              </a:solidFill>
            </a:endParaRPr>
          </a:p>
          <a:p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Beth_\Desktop\Foto-Stroe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47" y="-9286875"/>
            <a:ext cx="6269662" cy="9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th_\Desktop\Foto-Stroe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40" y="-9286875"/>
            <a:ext cx="6269660" cy="9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2400" b="1" dirty="0">
                <a:solidFill>
                  <a:schemeClr val="tx2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5112568"/>
          </a:xfrm>
        </p:spPr>
        <p:txBody>
          <a:bodyPr>
            <a:normAutofit/>
          </a:bodyPr>
          <a:lstStyle/>
          <a:p>
            <a:pPr>
              <a:spcBef>
                <a:spcPts val="430"/>
              </a:spcBef>
            </a:pPr>
            <a:r>
              <a:rPr lang="pt-BR" sz="2400" b="1" dirty="0" smtClean="0">
                <a:solidFill>
                  <a:srgbClr val="C00000"/>
                </a:solidFill>
              </a:rPr>
              <a:t>Matriz </a:t>
            </a:r>
            <a:r>
              <a:rPr lang="pt-BR" sz="2400" b="1" dirty="0">
                <a:solidFill>
                  <a:srgbClr val="C00000"/>
                </a:solidFill>
              </a:rPr>
              <a:t>Velha (1848 a </a:t>
            </a:r>
            <a:r>
              <a:rPr lang="pt-BR" sz="2400" b="1" dirty="0" smtClean="0">
                <a:solidFill>
                  <a:srgbClr val="C00000"/>
                </a:solidFill>
              </a:rPr>
              <a:t>1926) e a </a:t>
            </a:r>
            <a:r>
              <a:rPr lang="pt-BR" sz="2400" b="1" dirty="0">
                <a:solidFill>
                  <a:srgbClr val="C00000"/>
                </a:solidFill>
              </a:rPr>
              <a:t>a</a:t>
            </a:r>
            <a:r>
              <a:rPr lang="pt-BR" sz="2400" b="1" dirty="0" smtClean="0">
                <a:solidFill>
                  <a:srgbClr val="C00000"/>
                </a:solidFill>
              </a:rPr>
              <a:t>tual Catedral </a:t>
            </a:r>
            <a:r>
              <a:rPr lang="pt-BR" sz="2400" b="1" dirty="0">
                <a:solidFill>
                  <a:srgbClr val="C00000"/>
                </a:solidFill>
              </a:rPr>
              <a:t>S. Pedro de </a:t>
            </a:r>
            <a:r>
              <a:rPr lang="pt-BR" sz="2400" b="1" dirty="0" err="1" smtClean="0">
                <a:solidFill>
                  <a:srgbClr val="C00000"/>
                </a:solidFill>
              </a:rPr>
              <a:t>Alcantara</a:t>
            </a:r>
            <a:r>
              <a:rPr lang="pt-BR" sz="2400" b="1" dirty="0">
                <a:solidFill>
                  <a:srgbClr val="C00000"/>
                </a:solidFill>
              </a:rPr>
              <a:t> </a:t>
            </a:r>
            <a:r>
              <a:rPr lang="pt-BR" sz="2400" b="1" dirty="0" smtClean="0">
                <a:solidFill>
                  <a:srgbClr val="C00000"/>
                </a:solidFill>
              </a:rPr>
              <a:t>(1925).</a:t>
            </a:r>
            <a:endParaRPr lang="pt-BR" sz="2400" dirty="0">
              <a:solidFill>
                <a:srgbClr val="C00000"/>
              </a:solidFill>
            </a:endParaRPr>
          </a:p>
          <a:p>
            <a:pPr>
              <a:spcBef>
                <a:spcPts val="430"/>
              </a:spcBef>
            </a:pPr>
            <a:endParaRPr lang="pt-BR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m 3" descr="Resultado de imagem para a velha matriz em petropol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" y="2924944"/>
            <a:ext cx="345638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a catedral hoje em petropoli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78075"/>
            <a:ext cx="2248990" cy="368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0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BAUERNFEST – Tributo de Petrópolis aos colonizadores alemães.</a:t>
            </a:r>
            <a:br>
              <a:rPr lang="pt-BR" sz="2400" b="1" dirty="0">
                <a:solidFill>
                  <a:schemeClr val="tx2"/>
                </a:solidFill>
              </a:rPr>
            </a:b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547260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Templo Luterano </a:t>
            </a:r>
            <a:r>
              <a:rPr lang="pt-BR" sz="2400" b="1" dirty="0">
                <a:solidFill>
                  <a:srgbClr val="C00000"/>
                </a:solidFill>
              </a:rPr>
              <a:t>(casa de oração</a:t>
            </a:r>
            <a:r>
              <a:rPr lang="pt-BR" sz="2400" b="1" dirty="0" smtClean="0">
                <a:solidFill>
                  <a:srgbClr val="C00000"/>
                </a:solidFill>
              </a:rPr>
              <a:t>), </a:t>
            </a:r>
            <a:r>
              <a:rPr lang="pt-BR" sz="2400" b="1" dirty="0">
                <a:solidFill>
                  <a:srgbClr val="C00000"/>
                </a:solidFill>
              </a:rPr>
              <a:t>i</a:t>
            </a:r>
            <a:r>
              <a:rPr lang="pt-BR" sz="2400" b="1" dirty="0" smtClean="0">
                <a:solidFill>
                  <a:srgbClr val="C00000"/>
                </a:solidFill>
              </a:rPr>
              <a:t>naugurado </a:t>
            </a:r>
            <a:r>
              <a:rPr lang="pt-BR" sz="2400" b="1" dirty="0">
                <a:solidFill>
                  <a:srgbClr val="C00000"/>
                </a:solidFill>
              </a:rPr>
              <a:t>em </a:t>
            </a:r>
            <a:r>
              <a:rPr lang="pt-BR" sz="2400" b="1" dirty="0" smtClean="0">
                <a:solidFill>
                  <a:srgbClr val="C00000"/>
                </a:solidFill>
              </a:rPr>
              <a:t>maio de 1863-Torre de 1903.</a:t>
            </a:r>
            <a:endParaRPr lang="pt-BR" sz="2400" b="1" dirty="0">
              <a:solidFill>
                <a:srgbClr val="C00000"/>
              </a:solidFill>
            </a:endParaRPr>
          </a:p>
          <a:p>
            <a:endParaRPr lang="pt-BR" sz="31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m 3" descr="C:\Users\Beth_\Desktop\Beth Diversos\IECLB\Fotos igreja\1863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600399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Beth_\Desktop\IECLB\190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384375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1245</Words>
  <Application>Microsoft Office PowerPoint</Application>
  <PresentationFormat>Apresentação na tela (4:3)</PresentationFormat>
  <Paragraphs>93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BAUERNFEST – Tributo de Petrópolis aos colonizadores alemães. XVI CAAL-Eldorado-Argentina-Setembro 2018-Elisabeth Graebner</vt:lpstr>
      <vt:lpstr>BAUERNFEST – Tributo de Petrópolis aos colonizadores alemães. </vt:lpstr>
      <vt:lpstr>BAUERNFEST – Tributo de Petrópolis aos colonizadores alemães. </vt:lpstr>
      <vt:lpstr>BAUERNFEST – Tributo de Petrópolis aos colonizadores alemães. </vt:lpstr>
      <vt:lpstr>BAUERNFEST – Tributo de Petrópolis aos colonizadores alemães. </vt:lpstr>
      <vt:lpstr>BAUERNFEST – Tributo de Petrópolis aos colonizadores alemães. </vt:lpstr>
      <vt:lpstr>BAUERNFEST – Tributo de Petrópolis aos colonizadores alemães. </vt:lpstr>
      <vt:lpstr>BAUERNFEST – Tributo de Petrópolis aos colonizadores alemães. </vt:lpstr>
      <vt:lpstr>BAUERNFEST – Tributo de Petrópolis aos colonizadores alemães. </vt:lpstr>
      <vt:lpstr>BAUERNFEST – Tributo de Petrópolis aos colonizadores alemães. </vt:lpstr>
      <vt:lpstr>BAUERNFEST – Tributo de Petrópolis aos colonizadores alemães. </vt:lpstr>
      <vt:lpstr>BAUERNFEST – Tributo de Petrópolis aos colonizadores alemães. </vt:lpstr>
      <vt:lpstr>BAUERNFEST – Tributo de Petrópolis aos colonizadores alemães. </vt:lpstr>
      <vt:lpstr>BAUERNFEST – Tributo de Petrópolis aos colonizadores alemães</vt:lpstr>
      <vt:lpstr>BAUERNFEST – Tributo de Petrópolis aos colonizadores alemães</vt:lpstr>
      <vt:lpstr>BAUERNFEST – Tributo de Petrópolis aos colonizadores alemães.</vt:lpstr>
      <vt:lpstr>BAUERNFEST – Tributo de Petrópolis aos colonizadores alemães. </vt:lpstr>
      <vt:lpstr>BAUERNFEST – Tributo de Petrópolis aos colonizadores alemães</vt:lpstr>
      <vt:lpstr>BAUERNFEST – Tributo de Petrópolis aos colonizadores alemães</vt:lpstr>
      <vt:lpstr>BAUERNFEST – Tributo de Petrópolis aos colonizadores alemães</vt:lpstr>
      <vt:lpstr>BAUERNFEST – Tributo de Petrópolis aos colonizadores alemães</vt:lpstr>
      <vt:lpstr>BAUERNFEST – Tributo de Petrópolis aos colonizadores alemães</vt:lpstr>
      <vt:lpstr>BAUERNFEST – Tributo de Petrópolis aos colonizadores alemães</vt:lpstr>
      <vt:lpstr>BAUERNFEST – Tributo de Petrópolis aos colonizadores alemães</vt:lpstr>
      <vt:lpstr>BAUERNFEST – Tributo de Petrópolis aos colonizadores alemães</vt:lpstr>
      <vt:lpstr>BAUERNFEST – Tributo de Petrópolis aos colonizadores alemães</vt:lpstr>
      <vt:lpstr>BAUERNFEST – Tributo de Petrópolis aos colonizadores alemães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Beth_</dc:creator>
  <cp:lastModifiedBy>Beth_</cp:lastModifiedBy>
  <cp:revision>112</cp:revision>
  <dcterms:created xsi:type="dcterms:W3CDTF">2018-04-23T01:39:42Z</dcterms:created>
  <dcterms:modified xsi:type="dcterms:W3CDTF">2018-08-31T21:33:19Z</dcterms:modified>
</cp:coreProperties>
</file>