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5" r:id="rId9"/>
    <p:sldId id="262" r:id="rId10"/>
    <p:sldId id="264" r:id="rId11"/>
    <p:sldId id="263" r:id="rId12"/>
    <p:sldId id="267" r:id="rId13"/>
    <p:sldId id="268" r:id="rId14"/>
    <p:sldId id="274" r:id="rId15"/>
    <p:sldId id="273" r:id="rId16"/>
    <p:sldId id="275" r:id="rId17"/>
    <p:sldId id="276" r:id="rId18"/>
    <p:sldId id="277" r:id="rId19"/>
    <p:sldId id="295" r:id="rId20"/>
    <p:sldId id="278" r:id="rId21"/>
    <p:sldId id="280" r:id="rId22"/>
    <p:sldId id="287" r:id="rId23"/>
    <p:sldId id="286" r:id="rId24"/>
    <p:sldId id="288" r:id="rId25"/>
    <p:sldId id="292" r:id="rId26"/>
    <p:sldId id="291" r:id="rId27"/>
    <p:sldId id="289" r:id="rId28"/>
    <p:sldId id="294" r:id="rId29"/>
    <p:sldId id="281" r:id="rId30"/>
    <p:sldId id="284" r:id="rId31"/>
    <p:sldId id="283" r:id="rId32"/>
    <p:sldId id="282" r:id="rId33"/>
    <p:sldId id="285"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26B520-5943-4AA8-B031-B9702CB98E68}" type="datetimeFigureOut">
              <a:rPr lang="es-ES" smtClean="0"/>
              <a:pPr/>
              <a:t>03/09/2018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1BCD7F-95C1-4036-965E-777404A183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6B520-5943-4AA8-B031-B9702CB98E68}" type="datetimeFigureOut">
              <a:rPr lang="es-ES" smtClean="0"/>
              <a:pPr/>
              <a:t>03/09/2018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BCD7F-95C1-4036-965E-777404A183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a:t>La </a:t>
            </a:r>
            <a:r>
              <a:rPr lang="es-ES" b="1" dirty="0" smtClean="0"/>
              <a:t>escuela alemana en </a:t>
            </a:r>
            <a:r>
              <a:rPr lang="es-ES" b="1" dirty="0"/>
              <a:t>Misiones 1930-1945</a:t>
            </a:r>
            <a:r>
              <a:rPr lang="es-ES" dirty="0"/>
              <a:t/>
            </a:r>
            <a:br>
              <a:rPr lang="es-ES" dirty="0"/>
            </a:br>
            <a:endParaRPr lang="es-ES" dirty="0"/>
          </a:p>
        </p:txBody>
      </p:sp>
      <p:sp>
        <p:nvSpPr>
          <p:cNvPr id="3" name="2 Subtítulo"/>
          <p:cNvSpPr>
            <a:spLocks noGrp="1"/>
          </p:cNvSpPr>
          <p:nvPr>
            <p:ph type="subTitle" idx="1"/>
          </p:nvPr>
        </p:nvSpPr>
        <p:spPr/>
        <p:txBody>
          <a:bodyPr/>
          <a:lstStyle/>
          <a:p>
            <a:r>
              <a:rPr lang="es-ES" dirty="0" smtClean="0"/>
              <a:t>La enseñanza de la historia Argentina. </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símbolos patrios</a:t>
            </a:r>
            <a:endParaRPr lang="es-ES" dirty="0"/>
          </a:p>
        </p:txBody>
      </p:sp>
      <p:pic>
        <p:nvPicPr>
          <p:cNvPr id="4" name="3 Marcador de contenido" descr="Bandera.jpg"/>
          <p:cNvPicPr>
            <a:picLocks noGrp="1" noChangeAspect="1"/>
          </p:cNvPicPr>
          <p:nvPr>
            <p:ph idx="1"/>
          </p:nvPr>
        </p:nvPicPr>
        <p:blipFill>
          <a:blip r:embed="rId2" cstate="print"/>
          <a:stretch>
            <a:fillRect/>
          </a:stretch>
        </p:blipFill>
        <p:spPr>
          <a:xfrm>
            <a:off x="2943541" y="1600200"/>
            <a:ext cx="3256918"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El Estado Nacional Argentino y su proyecto educativo</a:t>
            </a:r>
            <a:endParaRPr lang="es-ES" dirty="0"/>
          </a:p>
        </p:txBody>
      </p:sp>
      <p:sp>
        <p:nvSpPr>
          <p:cNvPr id="3" name="2 Marcador de contenido"/>
          <p:cNvSpPr>
            <a:spLocks noGrp="1"/>
          </p:cNvSpPr>
          <p:nvPr>
            <p:ph idx="1"/>
          </p:nvPr>
        </p:nvSpPr>
        <p:spPr/>
        <p:txBody>
          <a:bodyPr>
            <a:normAutofit/>
          </a:bodyPr>
          <a:lstStyle/>
          <a:p>
            <a:r>
              <a:rPr lang="es-ES" dirty="0" smtClean="0"/>
              <a:t>“En nuestro país en plena actividad formativa, la primera generación del inmigrante, la más genuina hija de su medio, comienza a ser … la depositaria del sentimiento futuro de la nacionalidad … A los niños (inmigrantes) sistemáticamente y con obligada insistencia se les habla de la patria, de la bandera, de las glorias nacionales y de los episodios heroicos de la historia.” (Ramos Mejía)</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Martín Fierro</a:t>
            </a:r>
            <a:endParaRPr lang="es-ES" dirty="0"/>
          </a:p>
        </p:txBody>
      </p:sp>
      <p:pic>
        <p:nvPicPr>
          <p:cNvPr id="4" name="3 Marcador de contenido" descr="Martín fierro.jpg"/>
          <p:cNvPicPr>
            <a:picLocks noGrp="1" noChangeAspect="1"/>
          </p:cNvPicPr>
          <p:nvPr>
            <p:ph idx="1"/>
          </p:nvPr>
        </p:nvPicPr>
        <p:blipFill>
          <a:blip r:embed="rId2" cstate="print"/>
          <a:srcRect l="15155" t="19888" r="17333" b="13819"/>
          <a:stretch>
            <a:fillRect/>
          </a:stretch>
        </p:blipFill>
        <p:spPr>
          <a:xfrm>
            <a:off x="2357422" y="1785926"/>
            <a:ext cx="3643338" cy="378621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enseñanza de la historia argentina</a:t>
            </a:r>
            <a:endParaRPr lang="es-ES" dirty="0"/>
          </a:p>
        </p:txBody>
      </p:sp>
      <p:sp>
        <p:nvSpPr>
          <p:cNvPr id="3" name="2 Marcador de contenido"/>
          <p:cNvSpPr>
            <a:spLocks noGrp="1"/>
          </p:cNvSpPr>
          <p:nvPr>
            <p:ph idx="1"/>
          </p:nvPr>
        </p:nvSpPr>
        <p:spPr/>
        <p:txBody>
          <a:bodyPr>
            <a:normAutofit/>
          </a:bodyPr>
          <a:lstStyle/>
          <a:p>
            <a:r>
              <a:rPr lang="es-ES" dirty="0"/>
              <a:t>Dado el fenómeno inmigratorio </a:t>
            </a:r>
            <a:r>
              <a:rPr lang="es-ES" dirty="0" smtClean="0"/>
              <a:t>y </a:t>
            </a:r>
            <a:r>
              <a:rPr lang="es-ES" dirty="0"/>
              <a:t>el temor que este perturbaría el “carácter nacional” se planteó la “argentinización” de los extranjeros </a:t>
            </a:r>
            <a:r>
              <a:rPr lang="es-ES" dirty="0" smtClean="0"/>
              <a:t>asimilándolos </a:t>
            </a:r>
            <a:r>
              <a:rPr lang="es-ES" dirty="0"/>
              <a:t>mediante la creación de una representación en el imaginario colectivo, una nación mítica por todos compartida. Aquí cumplieron un papel importante la ley </a:t>
            </a:r>
            <a:r>
              <a:rPr lang="es-ES" dirty="0" smtClean="0"/>
              <a:t>1420 </a:t>
            </a:r>
            <a:r>
              <a:rPr lang="es-ES" dirty="0"/>
              <a:t>y la historia, mediante los rituales patrióticos y la exaltación de los </a:t>
            </a:r>
            <a:r>
              <a:rPr lang="es-ES" dirty="0" smtClean="0"/>
              <a:t>héroes</a:t>
            </a:r>
            <a:r>
              <a:rPr lang="es-ES" dirty="0"/>
              <a:t> </a:t>
            </a:r>
            <a:r>
              <a:rPr lang="es-ES" dirty="0" smtClean="0"/>
              <a:t>[De </a:t>
            </a:r>
            <a:r>
              <a:rPr lang="es-ES" dirty="0" err="1" smtClean="0"/>
              <a:t>Amézola</a:t>
            </a:r>
            <a:r>
              <a:rPr lang="es-ES" dirty="0" smtClean="0"/>
              <a:t>]</a:t>
            </a:r>
            <a:endParaRPr lang="es-ES" dirty="0"/>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La escuela alemana</a:t>
            </a:r>
            <a:br>
              <a:rPr lang="es-ES" dirty="0" smtClean="0"/>
            </a:b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“En las colonias con fuerte </a:t>
            </a:r>
            <a:r>
              <a:rPr lang="es-ES" dirty="0"/>
              <a:t>inmigración </a:t>
            </a:r>
            <a:r>
              <a:rPr lang="es-ES" dirty="0" smtClean="0"/>
              <a:t>surgieron </a:t>
            </a:r>
            <a:r>
              <a:rPr lang="es-ES" dirty="0"/>
              <a:t>asociaciones de gimnasia y deportes, </a:t>
            </a:r>
            <a:r>
              <a:rPr lang="es-ES" dirty="0" smtClean="0"/>
              <a:t>asociaciones </a:t>
            </a:r>
            <a:r>
              <a:rPr lang="es-ES" dirty="0"/>
              <a:t>de canto y </a:t>
            </a:r>
            <a:r>
              <a:rPr lang="es-ES" dirty="0" smtClean="0"/>
              <a:t>de </a:t>
            </a:r>
            <a:r>
              <a:rPr lang="es-ES" dirty="0"/>
              <a:t>música </a:t>
            </a:r>
            <a:r>
              <a:rPr lang="es-ES" dirty="0" smtClean="0"/>
              <a:t>que mantienen </a:t>
            </a:r>
            <a:r>
              <a:rPr lang="es-ES" dirty="0"/>
              <a:t>el arte </a:t>
            </a:r>
            <a:r>
              <a:rPr lang="es-ES" dirty="0" smtClean="0"/>
              <a:t>popular y </a:t>
            </a:r>
            <a:r>
              <a:rPr lang="es-ES" dirty="0"/>
              <a:t>las tradiciones, conservando los bailes y trajes típicos que se exhiben en las ocasiones festivas; los periódicos y libros alemanes se incorporan </a:t>
            </a:r>
            <a:r>
              <a:rPr lang="es-ES" dirty="0" smtClean="0"/>
              <a:t>decididamente </a:t>
            </a:r>
            <a:r>
              <a:rPr lang="es-ES" dirty="0"/>
              <a:t>en la vida; en la predicación y el himno religioso se aferra uno a la lengua materna, </a:t>
            </a:r>
            <a:r>
              <a:rPr lang="es-ES" b="1" dirty="0"/>
              <a:t>y lo más lindo y lo más importante: cada colonia alemana tiene su propia escuela</a:t>
            </a:r>
            <a:r>
              <a:rPr lang="es-ES" dirty="0"/>
              <a:t>. Ella está en el centro y constituye la más fuerte y viva expresión de nuestra cultura en este </a:t>
            </a:r>
            <a:r>
              <a:rPr lang="es-ES" dirty="0" smtClean="0"/>
              <a:t>país”.</a:t>
            </a:r>
            <a:endParaRPr lang="es-ES" dirty="0"/>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Las escuelas alemanas en Misiones</a:t>
            </a:r>
            <a:endParaRPr lang="es-ES" dirty="0"/>
          </a:p>
        </p:txBody>
      </p:sp>
      <p:sp>
        <p:nvSpPr>
          <p:cNvPr id="3" name="2 Marcador de contenido"/>
          <p:cNvSpPr>
            <a:spLocks noGrp="1"/>
          </p:cNvSpPr>
          <p:nvPr>
            <p:ph idx="1"/>
          </p:nvPr>
        </p:nvSpPr>
        <p:spPr/>
        <p:txBody>
          <a:bodyPr/>
          <a:lstStyle/>
          <a:p>
            <a:r>
              <a:rPr lang="es-ES" dirty="0"/>
              <a:t> En </a:t>
            </a:r>
            <a:r>
              <a:rPr lang="es-ES" b="1" dirty="0"/>
              <a:t>1938 </a:t>
            </a:r>
            <a:r>
              <a:rPr lang="es-ES" dirty="0"/>
              <a:t>había </a:t>
            </a:r>
            <a:r>
              <a:rPr lang="es-ES" b="1" dirty="0"/>
              <a:t>26 escuelas</a:t>
            </a:r>
            <a:r>
              <a:rPr lang="es-ES" dirty="0"/>
              <a:t>, de las cuales </a:t>
            </a:r>
            <a:r>
              <a:rPr lang="es-ES" b="1" dirty="0" smtClean="0"/>
              <a:t>4 </a:t>
            </a:r>
            <a:r>
              <a:rPr lang="es-ES" b="1" dirty="0"/>
              <a:t>eran particulares</a:t>
            </a:r>
            <a:r>
              <a:rPr lang="es-ES" dirty="0"/>
              <a:t>: Colonia </a:t>
            </a:r>
            <a:r>
              <a:rPr lang="es-ES" dirty="0" err="1"/>
              <a:t>Liebig</a:t>
            </a:r>
            <a:r>
              <a:rPr lang="es-ES" dirty="0"/>
              <a:t>, estación Apóstoles; </a:t>
            </a:r>
            <a:r>
              <a:rPr lang="es-ES" dirty="0" err="1"/>
              <a:t>Hindenburg</a:t>
            </a:r>
            <a:r>
              <a:rPr lang="es-ES" dirty="0"/>
              <a:t> y Martín Lutero (Eldorado) y </a:t>
            </a:r>
            <a:r>
              <a:rPr lang="es-ES" dirty="0" smtClean="0"/>
              <a:t>una en Montecarlo</a:t>
            </a:r>
            <a:r>
              <a:rPr lang="es-ES" dirty="0"/>
              <a:t>; en Olegario Andrade figura una parroquial católica y el resto </a:t>
            </a:r>
            <a:r>
              <a:rPr lang="es-ES" dirty="0" smtClean="0"/>
              <a:t>eran escuelas familiares (Alto Paraná </a:t>
            </a:r>
            <a:r>
              <a:rPr lang="es-ES" dirty="0" err="1" smtClean="0"/>
              <a:t>Kalender</a:t>
            </a:r>
            <a:r>
              <a:rPr lang="es-ES" dirty="0" smtClean="0"/>
              <a:t> 1938). </a:t>
            </a:r>
            <a:endParaRPr lang="es-ES" dirty="0"/>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escuela alemana</a:t>
            </a:r>
            <a:endParaRPr lang="es-ES" dirty="0"/>
          </a:p>
        </p:txBody>
      </p:sp>
      <p:sp>
        <p:nvSpPr>
          <p:cNvPr id="3" name="2 Marcador de contenido"/>
          <p:cNvSpPr>
            <a:spLocks noGrp="1"/>
          </p:cNvSpPr>
          <p:nvPr>
            <p:ph idx="1"/>
          </p:nvPr>
        </p:nvSpPr>
        <p:spPr>
          <a:xfrm>
            <a:off x="500034" y="1643050"/>
            <a:ext cx="8229600" cy="4525963"/>
          </a:xfrm>
        </p:spPr>
        <p:txBody>
          <a:bodyPr>
            <a:normAutofit fontScale="92500" lnSpcReduction="20000"/>
          </a:bodyPr>
          <a:lstStyle/>
          <a:p>
            <a:r>
              <a:rPr lang="es-ES" dirty="0" smtClean="0"/>
              <a:t>“La </a:t>
            </a:r>
            <a:r>
              <a:rPr lang="es-ES" dirty="0"/>
              <a:t>mayoría de las escuelas en Misiones son </a:t>
            </a:r>
            <a:r>
              <a:rPr lang="es-ES" dirty="0" smtClean="0"/>
              <a:t> </a:t>
            </a:r>
            <a:r>
              <a:rPr lang="es-ES" dirty="0"/>
              <a:t>escuelas familiares, de ahí que todos los que visitan éstas, deben concurrir primeramente a la escuela oficial argentina. </a:t>
            </a:r>
            <a:r>
              <a:rPr lang="es-ES" i="1" dirty="0"/>
              <a:t>Es un error considerar que </a:t>
            </a:r>
            <a:r>
              <a:rPr lang="es-ES" i="1" dirty="0" smtClean="0"/>
              <a:t>esto sea </a:t>
            </a:r>
            <a:r>
              <a:rPr lang="es-ES" i="1" dirty="0"/>
              <a:t>un contratiempo</a:t>
            </a:r>
            <a:r>
              <a:rPr lang="es-ES" dirty="0"/>
              <a:t>. Por el contrario, </a:t>
            </a:r>
            <a:r>
              <a:rPr lang="es-ES" b="1" dirty="0"/>
              <a:t>queremos que nuestros hijos sean buenos ciudadanos argentinos</a:t>
            </a:r>
            <a:r>
              <a:rPr lang="es-ES" dirty="0"/>
              <a:t>, que estén familiarizados con su historia, su lengua y sus leyes; y que contribuyan con su progreso. Al lado de esto queremos </a:t>
            </a:r>
            <a:r>
              <a:rPr lang="es-ES" b="1" dirty="0"/>
              <a:t>que conserven su lengua materna y tradiciones ya que precisamente de esta manera es como mejor pueden servir a </a:t>
            </a:r>
            <a:r>
              <a:rPr lang="es-ES" b="1" dirty="0" smtClean="0"/>
              <a:t>su nueva patria</a:t>
            </a:r>
            <a:r>
              <a:rPr lang="es-ES" dirty="0" smtClean="0"/>
              <a:t>”.</a:t>
            </a:r>
            <a:endParaRPr lang="es-ES" dirty="0"/>
          </a:p>
          <a:p>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escuela alemana</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“Por </a:t>
            </a:r>
            <a:r>
              <a:rPr lang="es-ES" dirty="0"/>
              <a:t>ello es que tratamos de mantener en nuestra escuela los viejos valores de nuestros padres: orden y puntualidad; cultura y camaradería; fidelidad y responsabilidad; alegría y sentido del juego; la educación no debe limitarse a leer y escribir, sino a cantar, hacer ejercicios físicos, trasmitir cuentos, tradiciones e historia. Esto fortalece la conciencia popular. Le educación no tiene un cierre, sino que constituye una herramienta para alentar a </a:t>
            </a:r>
            <a:r>
              <a:rPr lang="es-ES" i="1" dirty="0"/>
              <a:t>no desistir de la </a:t>
            </a:r>
            <a:r>
              <a:rPr lang="es-ES" b="1" i="1" dirty="0"/>
              <a:t>lucha por la cultura </a:t>
            </a:r>
            <a:r>
              <a:rPr lang="es-ES" i="1" dirty="0" smtClean="0"/>
              <a:t>alemana</a:t>
            </a:r>
            <a:r>
              <a:rPr lang="es-ES" dirty="0" smtClean="0"/>
              <a:t>”. </a:t>
            </a:r>
            <a:endParaRPr lang="es-ES" dirty="0"/>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t>
            </a:r>
            <a:r>
              <a:rPr lang="es-ES" dirty="0"/>
              <a:t/>
            </a:r>
            <a:br>
              <a:rPr lang="es-ES" dirty="0"/>
            </a:br>
            <a:r>
              <a:rPr lang="es-ES" dirty="0" smtClean="0"/>
              <a:t>¿</a:t>
            </a:r>
            <a:r>
              <a:rPr lang="es-ES" b="1" i="1" dirty="0" smtClean="0"/>
              <a:t>Cómo </a:t>
            </a:r>
            <a:r>
              <a:rPr lang="es-ES" b="1" i="1" dirty="0"/>
              <a:t>incorporaron los inmigrantes </a:t>
            </a:r>
            <a:r>
              <a:rPr lang="es-ES" b="1" i="1" dirty="0" smtClean="0"/>
              <a:t> </a:t>
            </a:r>
            <a:r>
              <a:rPr lang="es-ES" b="1" i="1" dirty="0"/>
              <a:t>la cultura argentina</a:t>
            </a:r>
            <a:r>
              <a:rPr lang="es-ES" dirty="0" smtClean="0"/>
              <a:t>?</a:t>
            </a:r>
            <a:br>
              <a:rPr lang="es-ES" dirty="0" smtClean="0"/>
            </a:br>
            <a:endParaRPr lang="es-ES" dirty="0"/>
          </a:p>
        </p:txBody>
      </p:sp>
      <p:sp>
        <p:nvSpPr>
          <p:cNvPr id="3" name="2 Marcador de contenido"/>
          <p:cNvSpPr>
            <a:spLocks noGrp="1"/>
          </p:cNvSpPr>
          <p:nvPr>
            <p:ph idx="1"/>
          </p:nvPr>
        </p:nvSpPr>
        <p:spPr/>
        <p:txBody>
          <a:bodyPr/>
          <a:lstStyle/>
          <a:p>
            <a:r>
              <a:rPr lang="es-ES" dirty="0" smtClean="0"/>
              <a:t> ¿</a:t>
            </a:r>
            <a:r>
              <a:rPr lang="es-ES" i="1" dirty="0" smtClean="0"/>
              <a:t>Cuál </a:t>
            </a:r>
            <a:r>
              <a:rPr lang="es-ES" i="1" dirty="0"/>
              <a:t>fue su relación con la “segunda” patria</a:t>
            </a:r>
            <a:r>
              <a:rPr lang="es-ES" dirty="0"/>
              <a:t> o patria de los </a:t>
            </a:r>
            <a:r>
              <a:rPr lang="es-ES" dirty="0" smtClean="0"/>
              <a:t>hijos?</a:t>
            </a:r>
          </a:p>
          <a:p>
            <a:r>
              <a:rPr lang="es-ES" dirty="0"/>
              <a:t>¿</a:t>
            </a:r>
            <a:r>
              <a:rPr lang="es-ES" i="1" dirty="0"/>
              <a:t>Qué se enseñaba en las escuelas alemanas</a:t>
            </a:r>
            <a:r>
              <a:rPr lang="es-ES" dirty="0"/>
              <a:t>? ¿</a:t>
            </a:r>
            <a:r>
              <a:rPr lang="es-ES" i="1" dirty="0"/>
              <a:t>transmitían algún conocimiento de la historia y cultura argentinas</a:t>
            </a:r>
            <a:r>
              <a:rPr lang="es-ES"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Libros de lectura</a:t>
            </a:r>
            <a:endParaRPr lang="es-ES" dirty="0"/>
          </a:p>
        </p:txBody>
      </p:sp>
      <p:pic>
        <p:nvPicPr>
          <p:cNvPr id="4" name="3 Marcador de contenido" descr="Portada libro de Lectura I.jpg"/>
          <p:cNvPicPr>
            <a:picLocks noGrp="1" noChangeAspect="1"/>
          </p:cNvPicPr>
          <p:nvPr>
            <p:ph idx="1"/>
          </p:nvPr>
        </p:nvPicPr>
        <p:blipFill>
          <a:blip r:embed="rId2" cstate="print"/>
          <a:srcRect t="947" r="8363"/>
          <a:stretch>
            <a:fillRect/>
          </a:stretch>
        </p:blipFill>
        <p:spPr>
          <a:xfrm>
            <a:off x="2598913" y="1643050"/>
            <a:ext cx="3616161" cy="4483113"/>
          </a:xfrm>
        </p:spPr>
      </p:pic>
    </p:spTree>
    <p:extLst>
      <p:ext uri="{BB962C8B-B14F-4D97-AF65-F5344CB8AC3E}">
        <p14:creationId xmlns:p14="http://schemas.microsoft.com/office/powerpoint/2010/main" xmlns="" val="44455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Contextualización</a:t>
            </a:r>
            <a:r>
              <a:rPr lang="es-ES" dirty="0"/>
              <a:t/>
            </a:r>
            <a:br>
              <a:rPr lang="es-ES" dirty="0"/>
            </a:b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La Argentina hacia 1930</a:t>
            </a:r>
          </a:p>
          <a:p>
            <a:pPr>
              <a:buNone/>
            </a:pPr>
            <a:r>
              <a:rPr lang="es-ES" dirty="0" smtClean="0"/>
              <a:t>   *El </a:t>
            </a:r>
            <a:r>
              <a:rPr lang="es-ES" dirty="0"/>
              <a:t>golpe militar de 1930 marca lo que estaba pasando en buena parte del mundo: la desconfianza hacia la democracia tras la crisis de 1929 y el surgimiento de regímenes autoritarios. </a:t>
            </a:r>
            <a:r>
              <a:rPr lang="es-ES" dirty="0" smtClean="0"/>
              <a:t>Los </a:t>
            </a:r>
            <a:r>
              <a:rPr lang="es-ES" dirty="0"/>
              <a:t>nacionalistas cuestionaban el liberalismo cosmopolita y proponían la afirmación de la nacionalidad en base a la herencia hispánica, </a:t>
            </a:r>
            <a:r>
              <a:rPr lang="es-ES" dirty="0" smtClean="0"/>
              <a:t>católica. Avanzaba </a:t>
            </a:r>
            <a:r>
              <a:rPr lang="es-ES" dirty="0"/>
              <a:t>la </a:t>
            </a:r>
            <a:r>
              <a:rPr lang="es-ES" b="1" dirty="0"/>
              <a:t>influencia de la Iglesia</a:t>
            </a:r>
            <a:r>
              <a:rPr lang="es-ES" dirty="0"/>
              <a:t> que había sido relegada por la tradición liberal y laica de </a:t>
            </a:r>
            <a:r>
              <a:rPr lang="es-ES" dirty="0" smtClean="0"/>
              <a:t>1880 </a:t>
            </a:r>
            <a:r>
              <a:rPr lang="es-ES" dirty="0"/>
              <a:t>y el </a:t>
            </a:r>
            <a:r>
              <a:rPr lang="es-ES" b="1" dirty="0"/>
              <a:t>protagonismo político de las fuerzas armadas</a:t>
            </a:r>
            <a:r>
              <a:rPr lang="es-ES" dirty="0"/>
              <a:t>. </a:t>
            </a:r>
          </a:p>
          <a:p>
            <a:pPr>
              <a:buNone/>
            </a:pP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libros de Lectura</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Se trata de tres volúmenes que se empleaban a razón de 2 años cada uno aproximadamente y llevan por título: “</a:t>
            </a:r>
            <a:r>
              <a:rPr lang="es-ES" b="1" dirty="0" smtClean="0"/>
              <a:t>Libro </a:t>
            </a:r>
            <a:r>
              <a:rPr lang="es-ES" b="1" dirty="0"/>
              <a:t>de lectura para la enseñanza en la lengua </a:t>
            </a:r>
            <a:r>
              <a:rPr lang="es-ES" b="1" dirty="0" smtClean="0"/>
              <a:t>alemana</a:t>
            </a:r>
            <a:r>
              <a:rPr lang="es-ES" dirty="0" smtClean="0"/>
              <a:t>”</a:t>
            </a:r>
            <a:endParaRPr lang="es-ES" dirty="0"/>
          </a:p>
          <a:p>
            <a:pPr lvl="0"/>
            <a:r>
              <a:rPr lang="es-ES" dirty="0" smtClean="0"/>
              <a:t>El vol. I no tiene subtítulo; el II se subtitula: </a:t>
            </a:r>
            <a:r>
              <a:rPr lang="es-ES" b="1" dirty="0"/>
              <a:t>Cómo se hizo la Argentina</a:t>
            </a:r>
          </a:p>
          <a:p>
            <a:pPr lvl="0"/>
            <a:r>
              <a:rPr lang="es-ES" dirty="0" smtClean="0"/>
              <a:t>El </a:t>
            </a:r>
            <a:r>
              <a:rPr lang="es-ES" dirty="0" err="1" smtClean="0"/>
              <a:t>vol</a:t>
            </a:r>
            <a:r>
              <a:rPr lang="es-ES" dirty="0" smtClean="0"/>
              <a:t> III: </a:t>
            </a:r>
            <a:r>
              <a:rPr lang="es-ES" b="1" dirty="0" smtClean="0"/>
              <a:t>La</a:t>
            </a:r>
            <a:r>
              <a:rPr lang="es-ES" dirty="0" smtClean="0"/>
              <a:t> </a:t>
            </a:r>
            <a:r>
              <a:rPr lang="es-ES" b="1" dirty="0" smtClean="0"/>
              <a:t>Argentina </a:t>
            </a:r>
            <a:r>
              <a:rPr lang="es-ES" b="1" dirty="0"/>
              <a:t>antes y ahora</a:t>
            </a:r>
          </a:p>
          <a:p>
            <a:r>
              <a:rPr lang="es-ES" dirty="0" smtClean="0"/>
              <a:t>Los </a:t>
            </a:r>
            <a:r>
              <a:rPr lang="es-ES" dirty="0"/>
              <a:t>tres contienen  en las páginas </a:t>
            </a:r>
            <a:r>
              <a:rPr lang="es-ES" dirty="0" err="1"/>
              <a:t>iniciales</a:t>
            </a:r>
            <a:r>
              <a:rPr lang="es-ES" dirty="0"/>
              <a:t> los símbolos patrios: Bandera argentina, Escudo e Himno</a:t>
            </a:r>
            <a:r>
              <a:rPr lang="es-ES" dirty="0" smtClean="0"/>
              <a:t>.</a:t>
            </a:r>
          </a:p>
          <a:p>
            <a:r>
              <a:rPr lang="es-ES" dirty="0" smtClean="0"/>
              <a:t>En los tres casos la historia argentina está al inicio del libro, constituyendo el primer capítulo. </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Libros de lectura (I)</a:t>
            </a:r>
            <a:br>
              <a:rPr lang="es-ES" dirty="0" smtClean="0"/>
            </a:b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Se inicia con </a:t>
            </a:r>
            <a:r>
              <a:rPr lang="es-ES" dirty="0"/>
              <a:t>los símbolos patrios y la figura de los héroes, a través de diversas </a:t>
            </a:r>
            <a:r>
              <a:rPr lang="es-ES" dirty="0" smtClean="0"/>
              <a:t>anécdotas como “</a:t>
            </a:r>
            <a:r>
              <a:rPr lang="es-ES" b="1" dirty="0" smtClean="0"/>
              <a:t>San </a:t>
            </a:r>
            <a:r>
              <a:rPr lang="es-ES" b="1" dirty="0"/>
              <a:t>Martín y la </a:t>
            </a:r>
            <a:r>
              <a:rPr lang="es-ES" b="1" dirty="0" smtClean="0"/>
              <a:t>niña</a:t>
            </a:r>
            <a:r>
              <a:rPr lang="es-ES" dirty="0" smtClean="0"/>
              <a:t>”.  </a:t>
            </a:r>
            <a:r>
              <a:rPr lang="es-ES" dirty="0"/>
              <a:t>Prosigue </a:t>
            </a:r>
            <a:r>
              <a:rPr lang="es-ES" dirty="0" smtClean="0"/>
              <a:t>con </a:t>
            </a:r>
            <a:r>
              <a:rPr lang="es-ES" b="1" dirty="0" smtClean="0"/>
              <a:t>Avellaneda</a:t>
            </a:r>
            <a:r>
              <a:rPr lang="es-ES" dirty="0"/>
              <a:t>, retratado como un hombre sencillo del </a:t>
            </a:r>
            <a:r>
              <a:rPr lang="es-ES" dirty="0" smtClean="0"/>
              <a:t>pueblo.</a:t>
            </a:r>
          </a:p>
          <a:p>
            <a:r>
              <a:rPr lang="es-ES" b="1" dirty="0" smtClean="0"/>
              <a:t>Sarmiento</a:t>
            </a:r>
            <a:r>
              <a:rPr lang="es-ES" dirty="0" smtClean="0"/>
              <a:t> presentado </a:t>
            </a:r>
            <a:r>
              <a:rPr lang="es-ES" dirty="0"/>
              <a:t>en relación con su precoz aprendizaje de la </a:t>
            </a:r>
            <a:r>
              <a:rPr lang="es-ES" dirty="0" smtClean="0"/>
              <a:t>lectura, como </a:t>
            </a:r>
            <a:r>
              <a:rPr lang="es-ES" dirty="0"/>
              <a:t>protector de los animales y como padrino de un </a:t>
            </a:r>
            <a:r>
              <a:rPr lang="es-ES" dirty="0" smtClean="0"/>
              <a:t>niño.</a:t>
            </a:r>
          </a:p>
          <a:p>
            <a:r>
              <a:rPr lang="es-ES" dirty="0" smtClean="0"/>
              <a:t>También aparece </a:t>
            </a:r>
            <a:r>
              <a:rPr lang="es-ES" b="1" dirty="0"/>
              <a:t>Mitre </a:t>
            </a:r>
            <a:r>
              <a:rPr lang="es-ES" dirty="0"/>
              <a:t>en una anécdota vinculada a una florista que le obsequia flores para su tumba. </a:t>
            </a:r>
            <a:endParaRPr lang="es-ES" dirty="0" smtClean="0"/>
          </a:p>
          <a:p>
            <a:r>
              <a:rPr lang="es-ES" dirty="0"/>
              <a:t>El enfoque histórico aquí es el </a:t>
            </a:r>
            <a:r>
              <a:rPr lang="es-ES" b="1" dirty="0"/>
              <a:t>biográfico</a:t>
            </a:r>
            <a:r>
              <a:rPr lang="es-ES" dirty="0"/>
              <a:t>; los grandes personajes hacen la historia. </a:t>
            </a:r>
          </a:p>
          <a:p>
            <a:r>
              <a:rPr lang="es-ES" dirty="0"/>
              <a:t>Luego prosigue el tratamiento del tema espacial, empezando por el barrio Belgrano donde se sitúa “nuestra escuela” </a:t>
            </a:r>
            <a:r>
              <a:rPr lang="es-ES" dirty="0" smtClean="0"/>
              <a:t>[Pestalozzi </a:t>
            </a:r>
            <a:r>
              <a:rPr lang="es-ES" dirty="0" err="1"/>
              <a:t>Schule</a:t>
            </a:r>
            <a:r>
              <a:rPr lang="es-ES" dirty="0"/>
              <a:t> o Goethe </a:t>
            </a:r>
            <a:r>
              <a:rPr lang="es-ES" dirty="0" err="1"/>
              <a:t>Schule</a:t>
            </a:r>
            <a:r>
              <a:rPr lang="es-ES" dirty="0" smtClean="0"/>
              <a:t>?]</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Libro de lectura (I)</a:t>
            </a:r>
            <a:endParaRPr lang="es-ES" dirty="0"/>
          </a:p>
        </p:txBody>
      </p:sp>
      <p:sp>
        <p:nvSpPr>
          <p:cNvPr id="3" name="2 Marcador de contenido"/>
          <p:cNvSpPr>
            <a:spLocks noGrp="1"/>
          </p:cNvSpPr>
          <p:nvPr>
            <p:ph idx="1"/>
          </p:nvPr>
        </p:nvSpPr>
        <p:spPr/>
        <p:txBody>
          <a:bodyPr>
            <a:normAutofit fontScale="77500" lnSpcReduction="20000"/>
          </a:bodyPr>
          <a:lstStyle/>
          <a:p>
            <a:r>
              <a:rPr lang="es-ES" dirty="0"/>
              <a:t>La segunda parte del libro se titula “</a:t>
            </a:r>
            <a:r>
              <a:rPr lang="es-ES" b="1" dirty="0"/>
              <a:t>En la ciudad y el campo</a:t>
            </a:r>
            <a:r>
              <a:rPr lang="es-ES" dirty="0"/>
              <a:t>” y aborda temáticas cotidianas de distintos espacios como los rosedales de Palermo, la salida de un barco del muelle del puerto, la perrera, el viaje del campo a la ciudad, etc. Aquí se intercala un himno de Lutero a la cosecha y una bendición para ir a dormir, ambos temas de la tradición alemana. </a:t>
            </a:r>
          </a:p>
          <a:p>
            <a:r>
              <a:rPr lang="es-ES" dirty="0"/>
              <a:t>La tercera parte del libro se ocupa de </a:t>
            </a:r>
            <a:r>
              <a:rPr lang="es-ES" b="1" dirty="0"/>
              <a:t>animales y plantas</a:t>
            </a:r>
            <a:r>
              <a:rPr lang="es-ES" dirty="0"/>
              <a:t> de la Argentina (la cosecha de trigo, el hornero, </a:t>
            </a:r>
            <a:r>
              <a:rPr lang="es-ES" dirty="0" err="1"/>
              <a:t>etc</a:t>
            </a:r>
            <a:r>
              <a:rPr lang="es-ES" dirty="0"/>
              <a:t>) y finalmente una cuarta parte titulada “</a:t>
            </a:r>
            <a:r>
              <a:rPr lang="es-ES" b="1" dirty="0"/>
              <a:t>En el círculo familiar”</a:t>
            </a:r>
            <a:r>
              <a:rPr lang="es-ES" dirty="0"/>
              <a:t> donde aparecen poesías y tradiciones alemanas incluso en parte en letra gótica y los cuentos de Grimm como Caperucita Roja, el lobo y los 7 cabritos, entre otros. El libro consta de 122 pág. fue editado en 1943. </a:t>
            </a:r>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Libro de Lectura (I)</a:t>
            </a:r>
            <a:endParaRPr lang="es-ES" dirty="0"/>
          </a:p>
        </p:txBody>
      </p:sp>
      <p:sp>
        <p:nvSpPr>
          <p:cNvPr id="3" name="2 Marcador de contenido"/>
          <p:cNvSpPr>
            <a:spLocks noGrp="1"/>
          </p:cNvSpPr>
          <p:nvPr>
            <p:ph idx="1"/>
          </p:nvPr>
        </p:nvSpPr>
        <p:spPr/>
        <p:txBody>
          <a:bodyPr>
            <a:normAutofit fontScale="85000" lnSpcReduction="10000"/>
          </a:bodyPr>
          <a:lstStyle/>
          <a:p>
            <a:r>
              <a:rPr lang="es-ES" dirty="0"/>
              <a:t>En un segundo capítulo de la primera parte del libro se pasa a la descripción de la ciudad de Bs. As con sus instituciones, el mapa de Argentina y la fundación de Bs. As. En este apartado hay una título que dice “</a:t>
            </a:r>
            <a:r>
              <a:rPr lang="es-ES" b="1" dirty="0"/>
              <a:t>Obligaciones para con la patria</a:t>
            </a:r>
            <a:r>
              <a:rPr lang="es-ES" dirty="0"/>
              <a:t>” entre las que se señalan en primer término el estudio, para llegar a ser alguien y servir a su patria y no depender de otros o ser una carga para el Estado en su vejez. En segundo lugar la obligación de votar, lo que implica ser responsable del destino del país y por último, cumplir con el servicio militar para defender a su patria. </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Libros de lectura </a:t>
            </a:r>
            <a:endParaRPr lang="es-ES" dirty="0"/>
          </a:p>
        </p:txBody>
      </p:sp>
      <p:sp>
        <p:nvSpPr>
          <p:cNvPr id="3" name="2 Marcador de contenido"/>
          <p:cNvSpPr>
            <a:spLocks noGrp="1"/>
          </p:cNvSpPr>
          <p:nvPr>
            <p:ph idx="1"/>
          </p:nvPr>
        </p:nvSpPr>
        <p:spPr/>
        <p:txBody>
          <a:bodyPr>
            <a:normAutofit fontScale="70000" lnSpcReduction="20000"/>
          </a:bodyPr>
          <a:lstStyle/>
          <a:p>
            <a:r>
              <a:rPr lang="es-ES" dirty="0"/>
              <a:t>Los </a:t>
            </a:r>
            <a:r>
              <a:rPr lang="es-ES" b="1" dirty="0"/>
              <a:t>tomos II y III </a:t>
            </a:r>
            <a:r>
              <a:rPr lang="es-ES" b="1" dirty="0" smtClean="0"/>
              <a:t>tienen </a:t>
            </a:r>
            <a:r>
              <a:rPr lang="es-ES" b="1" dirty="0"/>
              <a:t>una parte común relativa a la historia argentina</a:t>
            </a:r>
            <a:r>
              <a:rPr lang="es-ES" dirty="0"/>
              <a:t>, más extensa que en el vol. I y comprende desde el Descubrimiento de América y los primitivos habitantes indígenas de la Argentina, vistos éstos como </a:t>
            </a:r>
            <a:r>
              <a:rPr lang="es-ES" dirty="0" smtClean="0"/>
              <a:t>incivilizados… hasta </a:t>
            </a:r>
            <a:r>
              <a:rPr lang="es-ES" dirty="0"/>
              <a:t>1880 </a:t>
            </a:r>
            <a:r>
              <a:rPr lang="es-ES" dirty="0" smtClean="0"/>
              <a:t> que se </a:t>
            </a:r>
            <a:r>
              <a:rPr lang="es-ES" dirty="0"/>
              <a:t>marca como un período de ascenso económico y </a:t>
            </a:r>
            <a:r>
              <a:rPr lang="es-ES" dirty="0" smtClean="0"/>
              <a:t>cultural, que hace de la Argentina uno </a:t>
            </a:r>
            <a:r>
              <a:rPr lang="es-ES" dirty="0"/>
              <a:t>de los países más importantes de América.  </a:t>
            </a:r>
            <a:endParaRPr lang="es-ES" dirty="0" smtClean="0"/>
          </a:p>
          <a:p>
            <a:r>
              <a:rPr lang="es-ES" dirty="0" smtClean="0"/>
              <a:t>Sigue una </a:t>
            </a:r>
            <a:r>
              <a:rPr lang="es-ES" dirty="0"/>
              <a:t>cronología de las presidencias desde Roca hasta Edelmiro </a:t>
            </a:r>
            <a:r>
              <a:rPr lang="es-ES" dirty="0" err="1"/>
              <a:t>Farrell</a:t>
            </a:r>
            <a:r>
              <a:rPr lang="es-ES" dirty="0"/>
              <a:t> (el libro es de 1944). El libro de 184 pág. editado en Argentina por la editorial </a:t>
            </a:r>
            <a:r>
              <a:rPr lang="es-ES" dirty="0" err="1"/>
              <a:t>Mercur</a:t>
            </a:r>
            <a:r>
              <a:rPr lang="es-ES" dirty="0"/>
              <a:t> lleva la leyenda de aprobación del Consejo Nacional de Educación con su nº de </a:t>
            </a:r>
            <a:r>
              <a:rPr lang="es-ES" dirty="0" err="1"/>
              <a:t>expdte</a:t>
            </a:r>
            <a:r>
              <a:rPr lang="es-ES" dirty="0"/>
              <a:t>. </a:t>
            </a:r>
          </a:p>
          <a:p>
            <a:r>
              <a:rPr lang="es-ES" dirty="0"/>
              <a:t>El tema de la constitución de 1853 tiene un tratamiento aparte, analizando su preámbulo y las diferentes partes, siendo calificada como una de las más liberales/generosas del planeta. </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Otros libros de lectura</a:t>
            </a:r>
            <a:endParaRPr lang="es-ES" dirty="0"/>
          </a:p>
        </p:txBody>
      </p:sp>
      <p:pic>
        <p:nvPicPr>
          <p:cNvPr id="4" name="3 Marcador de contenido" descr="Girasoles.jpg"/>
          <p:cNvPicPr>
            <a:picLocks noGrp="1" noChangeAspect="1"/>
          </p:cNvPicPr>
          <p:nvPr>
            <p:ph idx="1"/>
          </p:nvPr>
        </p:nvPicPr>
        <p:blipFill>
          <a:blip r:embed="rId2" cstate="print"/>
          <a:srcRect l="8449" t="15152" r="15009" b="12241"/>
          <a:stretch>
            <a:fillRect/>
          </a:stretch>
        </p:blipFill>
        <p:spPr>
          <a:xfrm>
            <a:off x="2571736" y="1500174"/>
            <a:ext cx="3571900" cy="400052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Girasoles</a:t>
            </a:r>
            <a:endParaRPr lang="es-ES" dirty="0"/>
          </a:p>
        </p:txBody>
      </p:sp>
      <p:sp>
        <p:nvSpPr>
          <p:cNvPr id="3" name="2 Marcador de contenido"/>
          <p:cNvSpPr>
            <a:spLocks noGrp="1"/>
          </p:cNvSpPr>
          <p:nvPr>
            <p:ph idx="1"/>
          </p:nvPr>
        </p:nvSpPr>
        <p:spPr/>
        <p:txBody>
          <a:bodyPr>
            <a:normAutofit fontScale="85000" lnSpcReduction="10000"/>
          </a:bodyPr>
          <a:lstStyle/>
          <a:p>
            <a:r>
              <a:rPr lang="es-ES" dirty="0"/>
              <a:t>Comparado con el libro de lectura en castellano “</a:t>
            </a:r>
            <a:r>
              <a:rPr lang="es-ES" b="1" dirty="0"/>
              <a:t>Girasoles</a:t>
            </a:r>
            <a:r>
              <a:rPr lang="es-ES" dirty="0"/>
              <a:t>” para tercer grado, editado por Ángel Estrada en 1945, se pueden notar varias semejanzas en el tratamiento de la historia argentina. La principal diferencia está en que en Girasoles esta aparece no como un capítulo compacto, sino de manera intercalada con otros temas cotidianos y poesías, etc. Es decir, difiere fundamentalmente en la organización de los temas. Los símbolos patrios, el mapa y el himno aparecen en Girasoles al final del libro, no al comienzo como ocurre en los libros le lectura alemanes. </a:t>
            </a:r>
            <a:endParaRPr lang="es-E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Libros de lectura</a:t>
            </a:r>
            <a:endParaRPr lang="es-ES" dirty="0"/>
          </a:p>
        </p:txBody>
      </p:sp>
      <p:sp>
        <p:nvSpPr>
          <p:cNvPr id="3" name="2 Marcador de contenido"/>
          <p:cNvSpPr>
            <a:spLocks noGrp="1"/>
          </p:cNvSpPr>
          <p:nvPr>
            <p:ph idx="1"/>
          </p:nvPr>
        </p:nvSpPr>
        <p:spPr/>
        <p:txBody>
          <a:bodyPr>
            <a:normAutofit fontScale="70000" lnSpcReduction="20000"/>
          </a:bodyPr>
          <a:lstStyle/>
          <a:p>
            <a:endParaRPr lang="es-ES" b="1" dirty="0" smtClean="0"/>
          </a:p>
          <a:p>
            <a:r>
              <a:rPr lang="es-ES" b="1" dirty="0" smtClean="0"/>
              <a:t>El </a:t>
            </a:r>
            <a:r>
              <a:rPr lang="es-ES" b="1" dirty="0"/>
              <a:t>tomo III</a:t>
            </a:r>
            <a:r>
              <a:rPr lang="es-ES" dirty="0"/>
              <a:t> después de repetir prácticamente el primer capítulo dedicado a la historia, retoma </a:t>
            </a:r>
            <a:r>
              <a:rPr lang="es-ES" dirty="0" smtClean="0"/>
              <a:t>determinados </a:t>
            </a:r>
            <a:r>
              <a:rPr lang="es-ES" dirty="0"/>
              <a:t>temas y personajes que va ampliando: Ulrich </a:t>
            </a:r>
            <a:r>
              <a:rPr lang="es-ES" b="1" dirty="0" err="1"/>
              <a:t>Schmidel</a:t>
            </a:r>
            <a:r>
              <a:rPr lang="es-ES" dirty="0"/>
              <a:t>, primer cronista del Río de la Plata, San Martín, su infancia en </a:t>
            </a:r>
            <a:r>
              <a:rPr lang="es-ES" dirty="0" err="1"/>
              <a:t>Yapeyú</a:t>
            </a:r>
            <a:r>
              <a:rPr lang="es-ES" dirty="0"/>
              <a:t>, el combate de San Lorenzo, cruce de los Andes, su abdicación. La muerte de </a:t>
            </a:r>
            <a:r>
              <a:rPr lang="es-ES" b="1" dirty="0"/>
              <a:t>Federico </a:t>
            </a:r>
            <a:r>
              <a:rPr lang="es-ES" b="1" dirty="0" err="1"/>
              <a:t>Rauch</a:t>
            </a:r>
            <a:r>
              <a:rPr lang="es-ES" dirty="0"/>
              <a:t>, Sarmiento con más anécdotas de su vida. Luego aparece la figura </a:t>
            </a:r>
            <a:r>
              <a:rPr lang="es-ES" dirty="0" smtClean="0"/>
              <a:t>de </a:t>
            </a:r>
            <a:r>
              <a:rPr lang="es-ES" b="1" dirty="0"/>
              <a:t>Teófilo </a:t>
            </a:r>
            <a:r>
              <a:rPr lang="es-ES" b="1" dirty="0" err="1"/>
              <a:t>Ivanowski</a:t>
            </a:r>
            <a:r>
              <a:rPr lang="es-ES" dirty="0"/>
              <a:t>, oficial prusiano de larga actuación en servicio de la Argentina (Caseros, Triple Alianza, caudillos, muerto en 1874), Roca y la conquista de la Pampa, </a:t>
            </a:r>
            <a:r>
              <a:rPr lang="es-ES" b="1" dirty="0"/>
              <a:t>Herman </a:t>
            </a:r>
            <a:r>
              <a:rPr lang="es-ES" b="1" dirty="0" err="1"/>
              <a:t>Burmeister</a:t>
            </a:r>
            <a:r>
              <a:rPr lang="es-ES" dirty="0"/>
              <a:t>, padre de la ciencia Argentina vinculado al Museo Nacional de Bs. As. </a:t>
            </a:r>
            <a:r>
              <a:rPr lang="es-ES" dirty="0" smtClean="0"/>
              <a:t>Incorpora un </a:t>
            </a:r>
            <a:r>
              <a:rPr lang="es-ES" dirty="0"/>
              <a:t>extenso artículo sobre el perito Moreno y su actuación en la </a:t>
            </a:r>
            <a:r>
              <a:rPr lang="es-ES" dirty="0" smtClean="0"/>
              <a:t>Patagonia, una </a:t>
            </a:r>
            <a:r>
              <a:rPr lang="es-ES" dirty="0"/>
              <a:t>referencia a</a:t>
            </a:r>
            <a:r>
              <a:rPr lang="es-ES" dirty="0" smtClean="0"/>
              <a:t> </a:t>
            </a:r>
            <a:r>
              <a:rPr lang="es-ES" b="1" dirty="0"/>
              <a:t>Humboldt</a:t>
            </a:r>
            <a:r>
              <a:rPr lang="es-ES" dirty="0"/>
              <a:t> y su escalada del Chimborazo y cierra de nuevo con Sarmiento.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Misiones en los textos de lectura</a:t>
            </a:r>
            <a:endParaRPr lang="es-ES" dirty="0"/>
          </a:p>
        </p:txBody>
      </p:sp>
      <p:sp>
        <p:nvSpPr>
          <p:cNvPr id="3" name="2 Marcador de contenido"/>
          <p:cNvSpPr>
            <a:spLocks noGrp="1"/>
          </p:cNvSpPr>
          <p:nvPr>
            <p:ph idx="1"/>
          </p:nvPr>
        </p:nvSpPr>
        <p:spPr/>
        <p:txBody>
          <a:bodyPr/>
          <a:lstStyle/>
          <a:p>
            <a:r>
              <a:rPr lang="es-ES" dirty="0"/>
              <a:t>Con relación a </a:t>
            </a:r>
            <a:r>
              <a:rPr lang="es-ES" b="1" dirty="0"/>
              <a:t>Misiones</a:t>
            </a:r>
            <a:r>
              <a:rPr lang="es-ES" dirty="0"/>
              <a:t> aparece en el tomo II: p. 54 y 93: el Alto </a:t>
            </a:r>
            <a:r>
              <a:rPr lang="es-ES" dirty="0" smtClean="0"/>
              <a:t>Paraná donde se cita a Eldorado, “uno de los puertos más importantes”; </a:t>
            </a:r>
            <a:r>
              <a:rPr lang="es-ES" dirty="0"/>
              <a:t>la cosecha de la Yerba mate y las Cataratas. </a:t>
            </a:r>
          </a:p>
          <a:p>
            <a:r>
              <a:rPr lang="es-ES" dirty="0"/>
              <a:t>Tomo III: p. 118 En la selva de Misiones; las ruinas de San </a:t>
            </a:r>
            <a:r>
              <a:rPr lang="es-ES" dirty="0" smtClean="0"/>
              <a:t>Ignacio. </a:t>
            </a:r>
            <a:endParaRPr lang="es-ES" dirty="0"/>
          </a:p>
          <a:p>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cuaderno bilingüe </a:t>
            </a:r>
            <a:endParaRPr lang="es-ES" dirty="0"/>
          </a:p>
        </p:txBody>
      </p:sp>
      <p:pic>
        <p:nvPicPr>
          <p:cNvPr id="4" name="3 Marcador de contenido" descr="Portada cuaderno bilingüe.jpg"/>
          <p:cNvPicPr>
            <a:picLocks noGrp="1" noChangeAspect="1"/>
          </p:cNvPicPr>
          <p:nvPr>
            <p:ph idx="1"/>
          </p:nvPr>
        </p:nvPicPr>
        <p:blipFill>
          <a:blip r:embed="rId2" cstate="print"/>
          <a:stretch>
            <a:fillRect/>
          </a:stretch>
        </p:blipFill>
        <p:spPr>
          <a:xfrm>
            <a:off x="2752008" y="1600200"/>
            <a:ext cx="3639984"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Nacionalismo</a:t>
            </a:r>
            <a:endParaRPr lang="es-ES" dirty="0"/>
          </a:p>
        </p:txBody>
      </p:sp>
      <p:sp>
        <p:nvSpPr>
          <p:cNvPr id="3" name="2 Marcador de contenido"/>
          <p:cNvSpPr>
            <a:spLocks noGrp="1"/>
          </p:cNvSpPr>
          <p:nvPr>
            <p:ph idx="1"/>
          </p:nvPr>
        </p:nvSpPr>
        <p:spPr/>
        <p:txBody>
          <a:bodyPr>
            <a:normAutofit/>
          </a:bodyPr>
          <a:lstStyle/>
          <a:p>
            <a:r>
              <a:rPr lang="es-ES" dirty="0" smtClean="0"/>
              <a:t>La </a:t>
            </a:r>
            <a:r>
              <a:rPr lang="es-ES" b="1" dirty="0"/>
              <a:t>Nación</a:t>
            </a:r>
            <a:r>
              <a:rPr lang="es-ES" dirty="0"/>
              <a:t> emergía como nuevo aglutinante social, opuesto al liberalismo individualista y también al socialismo que exaltaba a una clase, la trabajadora, que se expandían por el mundo.  En su lugar se </a:t>
            </a:r>
            <a:r>
              <a:rPr lang="es-ES" dirty="0" smtClean="0"/>
              <a:t>alegaba </a:t>
            </a:r>
            <a:r>
              <a:rPr lang="es-ES" dirty="0"/>
              <a:t>el carácter particular y único de cada </a:t>
            </a:r>
            <a:r>
              <a:rPr lang="es-ES" b="1" dirty="0" smtClean="0"/>
              <a:t>Nación</a:t>
            </a:r>
            <a:r>
              <a:rPr lang="es-ES" dirty="0" smtClean="0"/>
              <a:t> </a:t>
            </a:r>
            <a:r>
              <a:rPr lang="es-ES" dirty="0"/>
              <a:t>afirmada en un </a:t>
            </a:r>
            <a:r>
              <a:rPr lang="es-ES" b="1" dirty="0"/>
              <a:t>territorio </a:t>
            </a:r>
            <a:r>
              <a:rPr lang="es-ES" dirty="0"/>
              <a:t>preciso y la </a:t>
            </a:r>
            <a:r>
              <a:rPr lang="es-ES" b="1" dirty="0"/>
              <a:t>subordinación del individuo a la</a:t>
            </a:r>
            <a:r>
              <a:rPr lang="es-ES" dirty="0"/>
              <a:t> </a:t>
            </a:r>
            <a:r>
              <a:rPr lang="es-ES" b="1" dirty="0"/>
              <a:t>comunidad  nacional</a:t>
            </a:r>
            <a:r>
              <a:rPr lang="es-ES" dirty="0"/>
              <a:t>. </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Cuaderno bilingüe</a:t>
            </a:r>
            <a:endParaRPr lang="es-ES" dirty="0"/>
          </a:p>
        </p:txBody>
      </p:sp>
      <p:pic>
        <p:nvPicPr>
          <p:cNvPr id="4" name="3 Marcador de contenido" descr="Cuaderno bilingüe.jpg"/>
          <p:cNvPicPr>
            <a:picLocks noGrp="1" noChangeAspect="1"/>
          </p:cNvPicPr>
          <p:nvPr>
            <p:ph idx="1"/>
          </p:nvPr>
        </p:nvPicPr>
        <p:blipFill>
          <a:blip r:embed="rId2" cstate="print"/>
          <a:stretch>
            <a:fillRect/>
          </a:stretch>
        </p:blipFill>
        <p:spPr>
          <a:xfrm>
            <a:off x="1451174" y="1600200"/>
            <a:ext cx="6241652"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Cuaderno bilingüe</a:t>
            </a:r>
            <a:endParaRPr lang="es-ES" dirty="0"/>
          </a:p>
        </p:txBody>
      </p:sp>
      <p:pic>
        <p:nvPicPr>
          <p:cNvPr id="4" name="3 Marcador de contenido" descr="Cuaderno bilingüe (3).jpg"/>
          <p:cNvPicPr>
            <a:picLocks noGrp="1" noChangeAspect="1"/>
          </p:cNvPicPr>
          <p:nvPr>
            <p:ph idx="1"/>
          </p:nvPr>
        </p:nvPicPr>
        <p:blipFill>
          <a:blip r:embed="rId2" cstate="print"/>
          <a:stretch>
            <a:fillRect/>
          </a:stretch>
        </p:blipFill>
        <p:spPr>
          <a:xfrm>
            <a:off x="1319198" y="1600200"/>
            <a:ext cx="6505603"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Cuaderno bilingüe</a:t>
            </a:r>
            <a:endParaRPr lang="es-ES" dirty="0"/>
          </a:p>
        </p:txBody>
      </p:sp>
      <p:pic>
        <p:nvPicPr>
          <p:cNvPr id="4" name="3 Marcador de contenido" descr="Cuaderno bilingüe (2).jpg"/>
          <p:cNvPicPr>
            <a:picLocks noGrp="1" noChangeAspect="1"/>
          </p:cNvPicPr>
          <p:nvPr>
            <p:ph idx="1"/>
          </p:nvPr>
        </p:nvPicPr>
        <p:blipFill>
          <a:blip r:embed="rId2" cstate="print"/>
          <a:stretch>
            <a:fillRect/>
          </a:stretch>
        </p:blipFill>
        <p:spPr>
          <a:xfrm>
            <a:off x="1448219" y="1600200"/>
            <a:ext cx="6247561"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A partir del análisis del contexto, de los discursos y del material didáctico hallado, se puede concluir:</a:t>
            </a:r>
          </a:p>
          <a:p>
            <a:r>
              <a:rPr lang="es-ES" dirty="0" smtClean="0"/>
              <a:t>En un contexto de marcado nacionalismo tanto argentino como alemán, las escuelas alemanas trataron de conjugar </a:t>
            </a:r>
            <a:r>
              <a:rPr lang="es-ES" dirty="0"/>
              <a:t>el mantenimiento y defensa de las pautas culturales </a:t>
            </a:r>
            <a:r>
              <a:rPr lang="es-ES" smtClean="0"/>
              <a:t>germanas con el </a:t>
            </a:r>
            <a:r>
              <a:rPr lang="es-ES" dirty="0" smtClean="0"/>
              <a:t>conocimiento acerca de la Argentina, especialmente su historia </a:t>
            </a:r>
            <a:r>
              <a:rPr lang="es-ES" smtClean="0"/>
              <a:t>y cultura.</a:t>
            </a:r>
          </a:p>
          <a:p>
            <a:r>
              <a:rPr lang="es-ES" smtClean="0"/>
              <a:t>Es </a:t>
            </a:r>
            <a:r>
              <a:rPr lang="es-ES" dirty="0" smtClean="0"/>
              <a:t>necesario releer los juicios de valor respecto del carácter “cerrado y nacionalista” de los alemanes a la luz de nuevos enfoques que tengan en cuenta la diversidad como un valor.</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Nacionalismo</a:t>
            </a:r>
            <a:endParaRPr lang="es-ES" dirty="0"/>
          </a:p>
        </p:txBody>
      </p:sp>
      <p:sp>
        <p:nvSpPr>
          <p:cNvPr id="3" name="2 Marcador de contenido"/>
          <p:cNvSpPr>
            <a:spLocks noGrp="1"/>
          </p:cNvSpPr>
          <p:nvPr>
            <p:ph idx="1"/>
          </p:nvPr>
        </p:nvSpPr>
        <p:spPr/>
        <p:txBody>
          <a:bodyPr/>
          <a:lstStyle/>
          <a:p>
            <a:r>
              <a:rPr lang="es-ES" dirty="0" smtClean="0"/>
              <a:t>Tanto civiles como militares apoyaron en la Argentina esta tendencia motivados quizás por el avance en Europa del fascismo, nazismo, franquismo, entre otras expresiones nacionalistas. La Iglesia penetró en el ejército y lo impregnó también con esta visión.</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Himno Nacional</a:t>
            </a:r>
            <a:endParaRPr lang="es-ES" dirty="0"/>
          </a:p>
        </p:txBody>
      </p:sp>
      <p:pic>
        <p:nvPicPr>
          <p:cNvPr id="4" name="3 Marcador de contenido" descr="Himno.jpg"/>
          <p:cNvPicPr>
            <a:picLocks noGrp="1" noChangeAspect="1"/>
          </p:cNvPicPr>
          <p:nvPr>
            <p:ph idx="1"/>
          </p:nvPr>
        </p:nvPicPr>
        <p:blipFill>
          <a:blip r:embed="rId2" cstate="print"/>
          <a:srcRect l="15366" t="31077" r="12191" b="552"/>
          <a:stretch>
            <a:fillRect/>
          </a:stretch>
        </p:blipFill>
        <p:spPr>
          <a:xfrm>
            <a:off x="2643174" y="1785926"/>
            <a:ext cx="3000396" cy="342902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El </a:t>
            </a:r>
            <a:r>
              <a:rPr lang="es-ES" b="1" dirty="0"/>
              <a:t>Estado Nacional Argentino y su proyecto educativo </a:t>
            </a:r>
            <a:r>
              <a:rPr lang="es-ES" dirty="0"/>
              <a:t/>
            </a:r>
            <a:br>
              <a:rPr lang="es-ES" dirty="0"/>
            </a:br>
            <a:endParaRPr lang="es-ES" dirty="0"/>
          </a:p>
        </p:txBody>
      </p:sp>
      <p:sp>
        <p:nvSpPr>
          <p:cNvPr id="3" name="2 Marcador de contenido"/>
          <p:cNvSpPr>
            <a:spLocks noGrp="1"/>
          </p:cNvSpPr>
          <p:nvPr>
            <p:ph idx="1"/>
          </p:nvPr>
        </p:nvSpPr>
        <p:spPr/>
        <p:txBody>
          <a:bodyPr>
            <a:normAutofit fontScale="85000" lnSpcReduction="20000"/>
          </a:bodyPr>
          <a:lstStyle/>
          <a:p>
            <a:r>
              <a:rPr lang="es-ES" dirty="0"/>
              <a:t>Consolidado el Estado Nacional hacia 1880 y en vista de la población heterogénea de que estaba compuesto</a:t>
            </a:r>
            <a:r>
              <a:rPr lang="es-ES" dirty="0" smtClean="0"/>
              <a:t>, </a:t>
            </a:r>
            <a:r>
              <a:rPr lang="es-ES" dirty="0"/>
              <a:t>se planteó la necesidad de homogeneizar a la población en función de un proyecto cultural común. </a:t>
            </a:r>
            <a:endParaRPr lang="es-ES" dirty="0" smtClean="0"/>
          </a:p>
          <a:p>
            <a:r>
              <a:rPr lang="es-ES" dirty="0" smtClean="0"/>
              <a:t>La </a:t>
            </a:r>
            <a:r>
              <a:rPr lang="es-ES" dirty="0"/>
              <a:t>ley 1.420 de Educación </a:t>
            </a:r>
            <a:r>
              <a:rPr lang="es-ES" dirty="0" smtClean="0"/>
              <a:t>fue el instrumento para este objetivo.</a:t>
            </a:r>
          </a:p>
          <a:p>
            <a:r>
              <a:rPr lang="es-ES" dirty="0" smtClean="0"/>
              <a:t> El Territorio Nacional de Misiones </a:t>
            </a:r>
            <a:r>
              <a:rPr lang="es-ES" dirty="0"/>
              <a:t>presentaba una peculiaridad y preocupación importante para el Estado que tenía escasa presencia en el </a:t>
            </a:r>
            <a:r>
              <a:rPr lang="es-ES" dirty="0" smtClean="0"/>
              <a:t>mismo, </a:t>
            </a:r>
            <a:r>
              <a:rPr lang="es-ES" dirty="0"/>
              <a:t>ya que la diversidad étnica y cultural se contraponía </a:t>
            </a:r>
            <a:r>
              <a:rPr lang="es-ES" dirty="0" smtClean="0"/>
              <a:t>a la </a:t>
            </a:r>
            <a:r>
              <a:rPr lang="es-ES" dirty="0"/>
              <a:t>uniformidad que pretendía el principio del “</a:t>
            </a:r>
            <a:r>
              <a:rPr lang="es-ES" b="1" dirty="0"/>
              <a:t>ser argentino</a:t>
            </a:r>
            <a:r>
              <a:rPr lang="es-ES" dirty="0" smtClean="0"/>
              <a:t>” [</a:t>
            </a:r>
            <a:r>
              <a:rPr lang="es-ES" dirty="0" err="1" smtClean="0"/>
              <a:t>Snihur</a:t>
            </a:r>
            <a:r>
              <a:rPr lang="es-ES" dirty="0" smtClean="0"/>
              <a:t>].</a:t>
            </a:r>
            <a:endParaRPr lang="es-ES" dirty="0"/>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El Estado Nacional Argentino y su proyecto educativo</a:t>
            </a:r>
            <a:endParaRPr lang="es-ES" dirty="0"/>
          </a:p>
        </p:txBody>
      </p:sp>
      <p:sp>
        <p:nvSpPr>
          <p:cNvPr id="3" name="2 Marcador de contenido"/>
          <p:cNvSpPr>
            <a:spLocks noGrp="1"/>
          </p:cNvSpPr>
          <p:nvPr>
            <p:ph idx="1"/>
          </p:nvPr>
        </p:nvSpPr>
        <p:spPr/>
        <p:txBody>
          <a:bodyPr>
            <a:normAutofit fontScale="85000" lnSpcReduction="10000"/>
          </a:bodyPr>
          <a:lstStyle/>
          <a:p>
            <a:r>
              <a:rPr lang="es-ES" dirty="0"/>
              <a:t>La educación pública sería </a:t>
            </a:r>
            <a:r>
              <a:rPr lang="es-ES" b="1" i="1" dirty="0"/>
              <a:t>el</a:t>
            </a:r>
            <a:r>
              <a:rPr lang="es-ES" b="1" dirty="0"/>
              <a:t> </a:t>
            </a:r>
            <a:r>
              <a:rPr lang="es-ES" dirty="0"/>
              <a:t>instrumento de socialización del inmigrante, reforzado con el servicio militar obligatorio, las fiestas cívicas, la internalización de los símbolos patrios, etc. </a:t>
            </a:r>
            <a:endParaRPr lang="es-ES" dirty="0" smtClean="0"/>
          </a:p>
          <a:p>
            <a:r>
              <a:rPr lang="es-ES" dirty="0" smtClean="0"/>
              <a:t>Vista </a:t>
            </a:r>
            <a:r>
              <a:rPr lang="es-ES" dirty="0"/>
              <a:t>por los inmigrantes l</a:t>
            </a:r>
            <a:r>
              <a:rPr lang="es-ES" dirty="0" smtClean="0"/>
              <a:t>a </a:t>
            </a:r>
            <a:r>
              <a:rPr lang="es-ES" b="1" dirty="0"/>
              <a:t>Escuela</a:t>
            </a:r>
            <a:r>
              <a:rPr lang="es-ES" dirty="0"/>
              <a:t> </a:t>
            </a:r>
            <a:r>
              <a:rPr lang="es-ES" dirty="0" smtClean="0"/>
              <a:t>era el </a:t>
            </a:r>
            <a:r>
              <a:rPr lang="es-ES" b="1" i="1" dirty="0" smtClean="0"/>
              <a:t>poder</a:t>
            </a:r>
            <a:r>
              <a:rPr lang="es-ES" dirty="0" smtClean="0"/>
              <a:t> </a:t>
            </a:r>
            <a:r>
              <a:rPr lang="es-ES" dirty="0"/>
              <a:t>del </a:t>
            </a:r>
            <a:r>
              <a:rPr lang="es-ES" dirty="0" smtClean="0"/>
              <a:t>Estado</a:t>
            </a:r>
            <a:r>
              <a:rPr lang="es-ES" dirty="0"/>
              <a:t>, encarnado en las figuras del maestro, el director y el inspector. Contra su objetivo homogeneizador que no contemplaba </a:t>
            </a:r>
            <a:r>
              <a:rPr lang="es-ES" dirty="0" smtClean="0"/>
              <a:t>el </a:t>
            </a:r>
            <a:r>
              <a:rPr lang="es-ES" dirty="0"/>
              <a:t>respeto a la diversidad, las comunidades levantaron sus propios proyectos educativos a través de los cuales </a:t>
            </a:r>
            <a:r>
              <a:rPr lang="es-ES" dirty="0" smtClean="0"/>
              <a:t>pudieron </a:t>
            </a:r>
            <a:r>
              <a:rPr lang="es-ES" dirty="0"/>
              <a:t>mantener su lengua y pautas </a:t>
            </a:r>
            <a:r>
              <a:rPr lang="es-ES" dirty="0" smtClean="0"/>
              <a:t>culturales.[</a:t>
            </a:r>
            <a:r>
              <a:rPr lang="es-ES" dirty="0" err="1"/>
              <a:t>Snihur</a:t>
            </a:r>
            <a:r>
              <a:rPr lang="es-ES" dirty="0"/>
              <a:t>]</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Escudo nacional</a:t>
            </a:r>
            <a:endParaRPr lang="es-ES" dirty="0"/>
          </a:p>
        </p:txBody>
      </p:sp>
      <p:pic>
        <p:nvPicPr>
          <p:cNvPr id="4" name="3 Marcador de contenido" descr="Escudo.jpg"/>
          <p:cNvPicPr>
            <a:picLocks noGrp="1" noChangeAspect="1"/>
          </p:cNvPicPr>
          <p:nvPr>
            <p:ph idx="1"/>
          </p:nvPr>
        </p:nvPicPr>
        <p:blipFill>
          <a:blip r:embed="rId2" cstate="print"/>
          <a:stretch>
            <a:fillRect/>
          </a:stretch>
        </p:blipFill>
        <p:spPr>
          <a:xfrm>
            <a:off x="2932004" y="1600200"/>
            <a:ext cx="3279992"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El Estado Nacional Argentino y su proyecto educativo</a:t>
            </a:r>
            <a:endParaRPr lang="es-ES" dirty="0"/>
          </a:p>
        </p:txBody>
      </p:sp>
      <p:sp>
        <p:nvSpPr>
          <p:cNvPr id="3" name="2 Marcador de contenido"/>
          <p:cNvSpPr>
            <a:spLocks noGrp="1"/>
          </p:cNvSpPr>
          <p:nvPr>
            <p:ph idx="1"/>
          </p:nvPr>
        </p:nvSpPr>
        <p:spPr/>
        <p:txBody>
          <a:bodyPr>
            <a:normAutofit fontScale="92500" lnSpcReduction="20000"/>
          </a:bodyPr>
          <a:lstStyle/>
          <a:p>
            <a:r>
              <a:rPr lang="es-ES" dirty="0"/>
              <a:t>A nivel escolar </a:t>
            </a:r>
            <a:r>
              <a:rPr lang="es-ES" b="1" dirty="0"/>
              <a:t>se reforzaron las efemérides</a:t>
            </a:r>
            <a:r>
              <a:rPr lang="es-ES" dirty="0"/>
              <a:t> </a:t>
            </a:r>
            <a:r>
              <a:rPr lang="es-ES" dirty="0" smtClean="0"/>
              <a:t>incorporando a las ya tradicionales del 25 de mayo y 9 de julio, las </a:t>
            </a:r>
            <a:r>
              <a:rPr lang="es-ES" dirty="0"/>
              <a:t>del 17 de agosto, 11 de mayo (Himno), </a:t>
            </a:r>
            <a:r>
              <a:rPr lang="es-ES" dirty="0" smtClean="0"/>
              <a:t>20 de junio, 18 </a:t>
            </a:r>
            <a:r>
              <a:rPr lang="es-ES" dirty="0"/>
              <a:t>de </a:t>
            </a:r>
            <a:r>
              <a:rPr lang="es-ES" dirty="0" smtClean="0"/>
              <a:t>mayo (Escarapela) y 10 </a:t>
            </a:r>
            <a:r>
              <a:rPr lang="es-ES" dirty="0"/>
              <a:t>de </a:t>
            </a:r>
            <a:r>
              <a:rPr lang="es-ES" dirty="0" smtClean="0"/>
              <a:t>noviembre (día de la Tradición) </a:t>
            </a:r>
            <a:r>
              <a:rPr lang="es-ES" dirty="0"/>
              <a:t>y con ello la aceptación de la figura del gaucho y del Martín Fierro como poema nacional. </a:t>
            </a:r>
            <a:endParaRPr lang="es-ES" dirty="0" smtClean="0"/>
          </a:p>
          <a:p>
            <a:r>
              <a:rPr lang="es-ES" dirty="0" smtClean="0"/>
              <a:t>Sumado </a:t>
            </a:r>
            <a:r>
              <a:rPr lang="es-ES" dirty="0"/>
              <a:t>a esto la erección de monumentos a los próceres y la costumbre de los desfiles masivos de soldados y de escolares, nos dan una idea del clima de la época. </a:t>
            </a:r>
          </a:p>
          <a:p>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2188</Words>
  <Application>Microsoft Office PowerPoint</Application>
  <PresentationFormat>Presentación en pantalla (4:3)</PresentationFormat>
  <Paragraphs>77</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La escuela alemana en Misiones 1930-1945 </vt:lpstr>
      <vt:lpstr> Contextualización </vt:lpstr>
      <vt:lpstr>Nacionalismo</vt:lpstr>
      <vt:lpstr>Nacionalismo</vt:lpstr>
      <vt:lpstr>Himno Nacional</vt:lpstr>
      <vt:lpstr> El Estado Nacional Argentino y su proyecto educativo  </vt:lpstr>
      <vt:lpstr>El Estado Nacional Argentino y su proyecto educativo</vt:lpstr>
      <vt:lpstr>Escudo nacional</vt:lpstr>
      <vt:lpstr>El Estado Nacional Argentino y su proyecto educativo</vt:lpstr>
      <vt:lpstr>Los símbolos patrios</vt:lpstr>
      <vt:lpstr>El Estado Nacional Argentino y su proyecto educativo</vt:lpstr>
      <vt:lpstr>Martín Fierro</vt:lpstr>
      <vt:lpstr>La enseñanza de la historia argentina</vt:lpstr>
      <vt:lpstr> La escuela alemana </vt:lpstr>
      <vt:lpstr>Las escuelas alemanas en Misiones</vt:lpstr>
      <vt:lpstr>La escuela alemana</vt:lpstr>
      <vt:lpstr>La escuela alemana</vt:lpstr>
      <vt:lpstr>  ¿Cómo incorporaron los inmigrantes  la cultura argentina? </vt:lpstr>
      <vt:lpstr>Libros de lectura</vt:lpstr>
      <vt:lpstr>Los libros de Lectura</vt:lpstr>
      <vt:lpstr> Libros de lectura (I) </vt:lpstr>
      <vt:lpstr>Libro de lectura (I)</vt:lpstr>
      <vt:lpstr>Libro de Lectura (I)</vt:lpstr>
      <vt:lpstr>Libros de lectura </vt:lpstr>
      <vt:lpstr>Otros libros de lectura</vt:lpstr>
      <vt:lpstr>Girasoles</vt:lpstr>
      <vt:lpstr>Libros de lectura</vt:lpstr>
      <vt:lpstr>Misiones en los textos de lectura</vt:lpstr>
      <vt:lpstr>Un cuaderno bilingüe </vt:lpstr>
      <vt:lpstr>Cuaderno bilingüe</vt:lpstr>
      <vt:lpstr>Cuaderno bilingüe</vt:lpstr>
      <vt:lpstr>Cuaderno bilingüe</vt:lpstr>
      <vt:lpstr>Conclusiones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enseñanza de la historia argentina en las escuelas alemanas de Misiones 1930-1945</dc:title>
  <dc:creator>cihgf</dc:creator>
  <cp:lastModifiedBy>Administrador</cp:lastModifiedBy>
  <cp:revision>24</cp:revision>
  <dcterms:created xsi:type="dcterms:W3CDTF">2017-10-24T19:59:31Z</dcterms:created>
  <dcterms:modified xsi:type="dcterms:W3CDTF">2018-09-03T13:56:28Z</dcterms:modified>
</cp:coreProperties>
</file>