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16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73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903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30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962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529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613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76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59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696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208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4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95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50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1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86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9F54C-6021-4271-9595-C9B73353863D}" type="datetimeFigureOut">
              <a:rPr lang="es-ES" smtClean="0"/>
              <a:t>08/09/2018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DE79D7-4953-4BEC-9C6D-C793AFDA2B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35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327" y="1122362"/>
            <a:ext cx="11651673" cy="3221037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Las</a:t>
            </a:r>
            <a:r>
              <a:rPr lang="es-ES_tradnl" b="1" dirty="0"/>
              <a:t> migraciones en épocas de crisis: el proceso de adaptación agrícola de los suizos en el Territorio Nacional de Misiones-Argentina (1935-1939)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61654" y="4786601"/>
            <a:ext cx="9144000" cy="1655762"/>
          </a:xfrm>
        </p:spPr>
        <p:txBody>
          <a:bodyPr>
            <a:normAutofit/>
          </a:bodyPr>
          <a:lstStyle/>
          <a:p>
            <a:r>
              <a:rPr lang="es-ES_tradnl" sz="4800" b="1" dirty="0">
                <a:solidFill>
                  <a:schemeClr val="accent5"/>
                </a:solidFill>
              </a:rPr>
              <a:t>Zang, Laura Mabel</a:t>
            </a:r>
            <a:endParaRPr lang="es-ES" sz="4800" dirty="0">
              <a:solidFill>
                <a:schemeClr val="accent5"/>
              </a:solidFill>
            </a:endParaRPr>
          </a:p>
          <a:p>
            <a:endParaRPr lang="es-ES" sz="4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2545" y="624110"/>
            <a:ext cx="9842067" cy="1280890"/>
          </a:xfrm>
        </p:spPr>
        <p:txBody>
          <a:bodyPr/>
          <a:lstStyle/>
          <a:p>
            <a:r>
              <a:rPr lang="es-ES" b="1" dirty="0" smtClean="0"/>
              <a:t>Relaciones con el entorno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2133600"/>
            <a:ext cx="10590212" cy="3777622"/>
          </a:xfrm>
        </p:spPr>
        <p:txBody>
          <a:bodyPr/>
          <a:lstStyle/>
          <a:p>
            <a:r>
              <a:rPr lang="es-ES" dirty="0"/>
              <a:t>No solo las relaciones entre las distintas personas son de importancia en el análisis de las migraciones sino también las que estas entablan con el entorno que los rodea. </a:t>
            </a:r>
            <a:r>
              <a:rPr lang="es-ES" dirty="0" err="1"/>
              <a:t>Anne</a:t>
            </a:r>
            <a:r>
              <a:rPr lang="es-ES" dirty="0"/>
              <a:t> </a:t>
            </a:r>
            <a:r>
              <a:rPr lang="es-ES" dirty="0" smtClean="0"/>
              <a:t>Buttimer utilizó </a:t>
            </a:r>
            <a:r>
              <a:rPr lang="es-ES" dirty="0"/>
              <a:t>la noción de “mundo vital” en referencia a “la relación existencial y subjetiva que los individuos o grupos sociales establecen con los lugares y que implica conocer sus actores, sus prácticas, sus representaciones y su imaginario espacial”. La autora considera que la identidad individual y cultural de las personas está intrínsecamente unida a la de identidad del lugar y, debido a ello, el distanciamiento e incluso la pérdida de la tierra natal o “la pérdida del lugar de uno” puede con frecuencia desencadenar una crisis de identidad” (Buttimer, 1985: 228).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6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El nuevo entorno: una difícil adaptación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24891" y="2133600"/>
            <a:ext cx="9779721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 smtClean="0"/>
              <a:t>Desconocimiento e incluso circulación de información errónea acerca del lugar al que se trasladarían.</a:t>
            </a:r>
          </a:p>
          <a:p>
            <a:pPr marL="0" indent="0">
              <a:buNone/>
            </a:pPr>
            <a:r>
              <a:rPr lang="es-ES" sz="2800" dirty="0" smtClean="0"/>
              <a:t>Escasez de recursos.</a:t>
            </a:r>
          </a:p>
          <a:p>
            <a:pPr marL="0" indent="0">
              <a:buNone/>
            </a:pPr>
            <a:r>
              <a:rPr lang="es-ES" sz="2800" dirty="0" smtClean="0"/>
              <a:t>Procedencia urbana.</a:t>
            </a:r>
          </a:p>
          <a:p>
            <a:pPr marL="0" indent="0">
              <a:buNone/>
            </a:pPr>
            <a:r>
              <a:rPr lang="es-ES" sz="2800" dirty="0" smtClean="0"/>
              <a:t>Características generales del entorno.</a:t>
            </a:r>
          </a:p>
          <a:p>
            <a:pPr marL="0" indent="0">
              <a:buNone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240395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49582" y="1221800"/>
            <a:ext cx="95596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s-ES_tradnl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“Aunque la migración sólo atañe a una proporción pequeña de la población total, este proceso tiene una repercusión desmesurada tanto en el país de origen como en el de acogida” (</a:t>
            </a:r>
            <a:r>
              <a:rPr lang="es-ES_tradnl" sz="36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Timur</a:t>
            </a:r>
            <a:r>
              <a:rPr lang="es-ES_tradnl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2000).</a:t>
            </a:r>
            <a:endParaRPr lang="es-E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54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Objetivo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7527" y="2133600"/>
            <a:ext cx="10507085" cy="3777622"/>
          </a:xfrm>
        </p:spPr>
        <p:txBody>
          <a:bodyPr/>
          <a:lstStyle/>
          <a:p>
            <a:pPr algn="just"/>
            <a:r>
              <a:rPr lang="es-ES_tradn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analizar los factores que explican el arribo de estas </a:t>
            </a:r>
            <a:r>
              <a:rPr lang="es-ES_tradn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personas (estructurales y  formación de redes sociales) y </a:t>
            </a:r>
            <a:r>
              <a:rPr lang="es-ES_tradn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dificultades que tuvieron en su adaptación al nuevo </a:t>
            </a:r>
            <a:r>
              <a:rPr lang="es-ES_tradn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entorno.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47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071253" y="757627"/>
            <a:ext cx="977438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AR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Dentro del país, Misiones fue durante las primeras cuatro décadas del siglo XX, el mayor receptor de inmigrantes helvéticos con un </a:t>
            </a:r>
            <a:r>
              <a:rPr lang="es-ES_tradnl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60% del total de personas de ese origen ingresadas al país mientras que, a partir de 1937 el 74% de los inmigrantes subvencionados tuvieron igual lugar de destino.</a:t>
            </a:r>
          </a:p>
          <a:p>
            <a:endParaRPr lang="es-ES_tradnl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_tradnl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Entre 1935 y 1939 las colonias Puerto Rico, Eldorado y Montecarlo fueron las principales receptoras de inmigrantes suizos en Misiones.</a:t>
            </a:r>
          </a:p>
          <a:p>
            <a:endParaRPr lang="es-ES_tradn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_tradn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1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3327" y="624110"/>
            <a:ext cx="9821285" cy="1280890"/>
          </a:xfrm>
        </p:spPr>
        <p:txBody>
          <a:bodyPr>
            <a:noAutofit/>
          </a:bodyPr>
          <a:lstStyle/>
          <a:p>
            <a:r>
              <a:rPr lang="es-ES" b="1" dirty="0" smtClean="0"/>
              <a:t>Causales estructurales de la inmigración: Suiza como expulsora de población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17073" y="2133600"/>
            <a:ext cx="10674927" cy="3777622"/>
          </a:xfrm>
        </p:spPr>
        <p:txBody>
          <a:bodyPr>
            <a:noAutofit/>
          </a:bodyPr>
          <a:lstStyle/>
          <a:p>
            <a:r>
              <a:rPr lang="es-ES" sz="2400" dirty="0" smtClean="0"/>
              <a:t>Suiza como país expulsor de población sobre todo desde la segunda mitad del siglo XIX: la ejecución de medidas de corte liberal conllevaron una excesiva división de la propiedad inmueble. A su vez., se registraron malas cosechas, bajos precios en los productos agrarios y desocupación.</a:t>
            </a:r>
          </a:p>
          <a:p>
            <a:r>
              <a:rPr lang="es-ES" sz="2400" dirty="0" smtClean="0"/>
              <a:t>Los años posteriores a la Primera Guerra Mundial fueron críticos para Suiza se vio afectada con aumento de desempleo e inflación.</a:t>
            </a:r>
          </a:p>
          <a:p>
            <a:r>
              <a:rPr lang="es-ES_tradnl" sz="2400" dirty="0"/>
              <a:t>para 1936 el desempleo de dos dígitos se levantó otra vez acompañado ello de la devaluación de la moneda suiza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3180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6291" y="624110"/>
            <a:ext cx="10494818" cy="1280890"/>
          </a:xfrm>
        </p:spPr>
        <p:txBody>
          <a:bodyPr>
            <a:noAutofit/>
          </a:bodyPr>
          <a:lstStyle/>
          <a:p>
            <a:r>
              <a:rPr lang="es-ES" b="1" dirty="0"/>
              <a:t>Causales estructurales de la </a:t>
            </a:r>
            <a:r>
              <a:rPr lang="es-ES" b="1" dirty="0" smtClean="0"/>
              <a:t>inmigración: Argentina como país receptor de inmigrantes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96291" y="2133600"/>
            <a:ext cx="10494817" cy="3777622"/>
          </a:xfrm>
        </p:spPr>
        <p:txBody>
          <a:bodyPr>
            <a:normAutofit fontScale="92500" lnSpcReduction="10000"/>
          </a:bodyPr>
          <a:lstStyle/>
          <a:p>
            <a:r>
              <a:rPr lang="es-ES" sz="2800" dirty="0" smtClean="0"/>
              <a:t>La Constitución Nacional promueve el poblamiento del territorio a partir de la llegada de inmigrantes.</a:t>
            </a:r>
          </a:p>
          <a:p>
            <a:r>
              <a:rPr lang="es-ES" sz="2800" dirty="0" smtClean="0"/>
              <a:t>La incorporación de nuevas tierras bajo la órbita del Estado Nacional  demanda la necesidad de mano de obra para ponerlas a producir.</a:t>
            </a:r>
          </a:p>
          <a:p>
            <a:r>
              <a:rPr lang="es-ES" sz="2800" dirty="0" smtClean="0"/>
              <a:t>Misiones fue considerado un espacio abierto a la inmigración tras su Territorialización.</a:t>
            </a:r>
          </a:p>
          <a:p>
            <a:r>
              <a:rPr lang="es-ES" sz="2800" dirty="0" smtClean="0"/>
              <a:t>Contexto de producción de yerba mate como factor clave en la atracción de inmigrantes durante la década de 1920.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025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982" y="270164"/>
            <a:ext cx="9883630" cy="1634836"/>
          </a:xfrm>
        </p:spPr>
        <p:txBody>
          <a:bodyPr>
            <a:noAutofit/>
          </a:bodyPr>
          <a:lstStyle/>
          <a:p>
            <a:r>
              <a:rPr lang="es-ES" b="1" dirty="0"/>
              <a:t>Causales estructurales de la inmigración: </a:t>
            </a:r>
            <a:r>
              <a:rPr lang="es-ES" b="1" dirty="0" smtClean="0"/>
              <a:t>el arribo a Misiones a mediados de la década de 1930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20982" y="2133600"/>
            <a:ext cx="9883630" cy="3777622"/>
          </a:xfrm>
        </p:spPr>
        <p:txBody>
          <a:bodyPr>
            <a:normAutofit fontScale="92500"/>
          </a:bodyPr>
          <a:lstStyle/>
          <a:p>
            <a:r>
              <a:rPr lang="es-AR" sz="2400" dirty="0"/>
              <a:t>En Misiones, un total de veinte a veinticinco hectáreas de monte representaban una extensión económicamente rentable para que una familia pudiese lograr la subsistencia que en Suiza no </a:t>
            </a:r>
            <a:r>
              <a:rPr lang="es-AR" sz="2400" dirty="0" smtClean="0"/>
              <a:t>tenía-</a:t>
            </a:r>
          </a:p>
          <a:p>
            <a:r>
              <a:rPr lang="es-AR" sz="2400" dirty="0" smtClean="0"/>
              <a:t>Costos menores de la tierra en relación a la región pampeana, Al mismo tiempo, A</a:t>
            </a:r>
            <a:r>
              <a:rPr lang="es-ES_tradnl" sz="2400" dirty="0"/>
              <a:t>dolfo </a:t>
            </a:r>
            <a:r>
              <a:rPr lang="es-ES_tradnl" sz="2400" dirty="0" smtClean="0"/>
              <a:t>Schwelm redujo el </a:t>
            </a:r>
            <a:r>
              <a:rPr lang="es-ES_tradnl" sz="2400" dirty="0"/>
              <a:t>costo por hectárea de tierra en más del 50% de su valor original y la posibilidad de efectuar los pagos en cuotas tras las primeras cosechas– como una oportunidad de atraer inmigrantes suizos a sus colonias</a:t>
            </a:r>
            <a:r>
              <a:rPr lang="es-ES_tradnl" sz="2400" dirty="0" smtClean="0"/>
              <a:t>.</a:t>
            </a:r>
          </a:p>
          <a:p>
            <a:r>
              <a:rPr lang="es-ES_tradnl" sz="2400" dirty="0" smtClean="0"/>
              <a:t>Aprovechamiento de la madera para la realización de construcciones.</a:t>
            </a:r>
            <a:endParaRPr lang="es-AR" sz="24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48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2546" y="624109"/>
            <a:ext cx="10529454" cy="1828145"/>
          </a:xfrm>
        </p:spPr>
        <p:txBody>
          <a:bodyPr>
            <a:noAutofit/>
          </a:bodyPr>
          <a:lstStyle/>
          <a:p>
            <a:r>
              <a:rPr lang="es-ES" b="1" dirty="0" smtClean="0"/>
              <a:t>Fundamento legal de la migración suiza: firma del Tratado suizo-argentino de inmigración y colonización 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5345" y="2452253"/>
            <a:ext cx="10723419" cy="4010891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_tradnl" sz="2400" dirty="0">
                <a:solidFill>
                  <a:schemeClr val="tx1"/>
                </a:solidFill>
              </a:rPr>
              <a:t>Para 6 de julio de 1937 se firmó el Tratado suizo-argentino de colonización e inmigración que dio fundamento legal a esa corriente de inmigrantes; a través del mismo el gobierno suizo otorgó una ayuda económica de 4.000 francos a las familias que emigraran en el marco de ese convenio. </a:t>
            </a:r>
            <a:endParaRPr lang="es-ES_tradnl" sz="2400" dirty="0" smtClean="0">
              <a:solidFill>
                <a:schemeClr val="tx1"/>
              </a:solidFill>
            </a:endParaRPr>
          </a:p>
          <a:p>
            <a:r>
              <a:rPr lang="es-AR" sz="2400" dirty="0" smtClean="0">
                <a:solidFill>
                  <a:schemeClr val="tx1"/>
                </a:solidFill>
              </a:rPr>
              <a:t>Según Ferrari fue el </a:t>
            </a:r>
            <a:r>
              <a:rPr lang="es-AR" sz="2400" dirty="0">
                <a:solidFill>
                  <a:schemeClr val="tx1"/>
                </a:solidFill>
              </a:rPr>
              <a:t>punto más acabado del proyecto inmigratorio y es “la plataforma sobre la que podrá erigirse todo un plan orgánico de colonización suiza de inspiración social”; en el mismo se estipuló, a</a:t>
            </a:r>
            <a:r>
              <a:rPr lang="es-ES" sz="2400" dirty="0">
                <a:solidFill>
                  <a:schemeClr val="tx1"/>
                </a:solidFill>
              </a:rPr>
              <a:t>demás de la ayuda económica, la realización de una adaptación agrícola en la región del Ticino en el sur de Suiza </a:t>
            </a:r>
          </a:p>
        </p:txBody>
      </p:sp>
    </p:spTree>
    <p:extLst>
      <p:ext uri="{BB962C8B-B14F-4D97-AF65-F5344CB8AC3E}">
        <p14:creationId xmlns:p14="http://schemas.microsoft.com/office/powerpoint/2010/main" val="16096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Las redes sociales y el proceso de adaptación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5345" y="2133600"/>
            <a:ext cx="10299267" cy="4724400"/>
          </a:xfrm>
        </p:spPr>
        <p:txBody>
          <a:bodyPr>
            <a:normAutofit lnSpcReduction="10000"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las redes sociales son las que proporcionan los elementos de un abordaje que parte desde el individuo y sus prácticas y estrategias de adaptación cotidianas y permiten identificar el tejido de relaciones que entablan con </a:t>
            </a:r>
            <a:r>
              <a:rPr lang="es-ES" sz="2400" dirty="0" smtClean="0">
                <a:solidFill>
                  <a:schemeClr val="tx1"/>
                </a:solidFill>
              </a:rPr>
              <a:t>otros a </a:t>
            </a:r>
            <a:r>
              <a:rPr lang="es-ES" sz="2400" dirty="0">
                <a:solidFill>
                  <a:schemeClr val="tx1"/>
                </a:solidFill>
              </a:rPr>
              <a:t>partir de los cuales se pueda “reconstruir trayectorias y los canales de movilidad social</a:t>
            </a:r>
            <a:r>
              <a:rPr lang="es-ES" sz="2400" dirty="0" smtClean="0">
                <a:solidFill>
                  <a:schemeClr val="tx1"/>
                </a:solidFill>
              </a:rPr>
              <a:t>”,</a:t>
            </a:r>
          </a:p>
          <a:p>
            <a:r>
              <a:rPr lang="es-ES" sz="2400" dirty="0">
                <a:solidFill>
                  <a:schemeClr val="tx1"/>
                </a:solidFill>
              </a:rPr>
              <a:t>Las redes migratorias son conjuntos de lazos interpersonales que conectan a los migrantes con otros migrantes que los precedieron y con no migrantes en las zonas de origen y destino mediante nexos de parentesco, amistad y paisanaje. Estos nexos incrementan la posibilidad de movimiento internacional porque bajan los costos y los riesgos del desplazamiento y aumentan los ingresos netos de la migración (Massey, 2000, pp.24-25).</a:t>
            </a:r>
          </a:p>
          <a:p>
            <a:pPr marL="0" indent="0">
              <a:buNone/>
            </a:pP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883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913</Words>
  <Application>Microsoft Office PowerPoint</Application>
  <PresentationFormat>Panorámica</PresentationFormat>
  <Paragraphs>35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Espiral</vt:lpstr>
      <vt:lpstr>Las migraciones en épocas de crisis: el proceso de adaptación agrícola de los suizos en el Territorio Nacional de Misiones-Argentina (1935-1939) </vt:lpstr>
      <vt:lpstr>Presentación de PowerPoint</vt:lpstr>
      <vt:lpstr>Objetivo</vt:lpstr>
      <vt:lpstr>Presentación de PowerPoint</vt:lpstr>
      <vt:lpstr>Causales estructurales de la inmigración: Suiza como expulsora de población</vt:lpstr>
      <vt:lpstr>Causales estructurales de la inmigración: Argentina como país receptor de inmigrantes</vt:lpstr>
      <vt:lpstr>Causales estructurales de la inmigración: el arribo a Misiones a mediados de la década de 1930</vt:lpstr>
      <vt:lpstr>Fundamento legal de la migración suiza: firma del Tratado suizo-argentino de inmigración y colonización </vt:lpstr>
      <vt:lpstr>Las redes sociales y el proceso de adaptación</vt:lpstr>
      <vt:lpstr>Relaciones con el entorno</vt:lpstr>
      <vt:lpstr>El nuevo entorno: una difícil adaptación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migraciones en épocas de crisis: el proceso de adaptación agrícola de los suizos en el Territorio Nacional de Misiones-Argentina (1935-1939)</dc:title>
  <dc:creator>Laura Zang</dc:creator>
  <cp:lastModifiedBy>Laura Zang</cp:lastModifiedBy>
  <cp:revision>8</cp:revision>
  <dcterms:created xsi:type="dcterms:W3CDTF">2018-09-07T21:04:41Z</dcterms:created>
  <dcterms:modified xsi:type="dcterms:W3CDTF">2018-09-08T12:15:29Z</dcterms:modified>
</cp:coreProperties>
</file>