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15" r:id="rId3"/>
    <p:sldId id="314" r:id="rId4"/>
    <p:sldId id="316" r:id="rId5"/>
    <p:sldId id="259" r:id="rId6"/>
    <p:sldId id="260" r:id="rId7"/>
    <p:sldId id="256" r:id="rId8"/>
    <p:sldId id="258" r:id="rId9"/>
    <p:sldId id="264" r:id="rId10"/>
    <p:sldId id="317" r:id="rId11"/>
    <p:sldId id="263" r:id="rId12"/>
    <p:sldId id="265" r:id="rId13"/>
    <p:sldId id="262" r:id="rId14"/>
    <p:sldId id="318" r:id="rId15"/>
    <p:sldId id="290" r:id="rId16"/>
    <p:sldId id="291" r:id="rId17"/>
    <p:sldId id="292" r:id="rId18"/>
    <p:sldId id="293" r:id="rId19"/>
    <p:sldId id="294" r:id="rId20"/>
    <p:sldId id="295" r:id="rId21"/>
    <p:sldId id="296" r:id="rId22"/>
    <p:sldId id="297" r:id="rId23"/>
    <p:sldId id="298" r:id="rId24"/>
    <p:sldId id="300" r:id="rId25"/>
    <p:sldId id="301" r:id="rId26"/>
    <p:sldId id="302" r:id="rId27"/>
    <p:sldId id="303" r:id="rId28"/>
    <p:sldId id="304" r:id="rId29"/>
    <p:sldId id="305" r:id="rId30"/>
    <p:sldId id="306" r:id="rId31"/>
    <p:sldId id="307" r:id="rId32"/>
    <p:sldId id="308" r:id="rId33"/>
    <p:sldId id="309" r:id="rId34"/>
    <p:sldId id="310" r:id="rId35"/>
    <p:sldId id="311" r:id="rId36"/>
    <p:sldId id="312" r:id="rId37"/>
    <p:sldId id="283" r:id="rId38"/>
    <p:sldId id="284" r:id="rId39"/>
    <p:sldId id="285" r:id="rId40"/>
    <p:sldId id="286" r:id="rId41"/>
    <p:sldId id="287" r:id="rId42"/>
    <p:sldId id="288" r:id="rId43"/>
    <p:sldId id="289" r:id="rId44"/>
  </p:sldIdLst>
  <p:sldSz cx="9144000" cy="6858000" type="screen4x3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422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0A86D-3745-42CF-B5ED-9104D6630037}" type="datetimeFigureOut">
              <a:rPr lang="es-AR" smtClean="0"/>
              <a:t>06/09/2018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A15B4-C989-4957-9838-E1C38D3E38C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170327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0A86D-3745-42CF-B5ED-9104D6630037}" type="datetimeFigureOut">
              <a:rPr lang="es-AR" smtClean="0"/>
              <a:t>06/09/2018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A15B4-C989-4957-9838-E1C38D3E38C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77695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0A86D-3745-42CF-B5ED-9104D6630037}" type="datetimeFigureOut">
              <a:rPr lang="es-AR" smtClean="0"/>
              <a:t>06/09/2018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A15B4-C989-4957-9838-E1C38D3E38C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33419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0A86D-3745-42CF-B5ED-9104D6630037}" type="datetimeFigureOut">
              <a:rPr lang="es-AR" smtClean="0"/>
              <a:t>06/09/2018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A15B4-C989-4957-9838-E1C38D3E38C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914030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0A86D-3745-42CF-B5ED-9104D6630037}" type="datetimeFigureOut">
              <a:rPr lang="es-AR" smtClean="0"/>
              <a:t>06/09/2018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A15B4-C989-4957-9838-E1C38D3E38C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99605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0A86D-3745-42CF-B5ED-9104D6630037}" type="datetimeFigureOut">
              <a:rPr lang="es-AR" smtClean="0"/>
              <a:t>06/09/2018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A15B4-C989-4957-9838-E1C38D3E38C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79404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0A86D-3745-42CF-B5ED-9104D6630037}" type="datetimeFigureOut">
              <a:rPr lang="es-AR" smtClean="0"/>
              <a:t>06/09/2018</a:t>
            </a:fld>
            <a:endParaRPr lang="es-A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A15B4-C989-4957-9838-E1C38D3E38C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70503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0A86D-3745-42CF-B5ED-9104D6630037}" type="datetimeFigureOut">
              <a:rPr lang="es-AR" smtClean="0"/>
              <a:t>06/09/2018</a:t>
            </a:fld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A15B4-C989-4957-9838-E1C38D3E38C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8649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0A86D-3745-42CF-B5ED-9104D6630037}" type="datetimeFigureOut">
              <a:rPr lang="es-AR" smtClean="0"/>
              <a:t>06/09/2018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A15B4-C989-4957-9838-E1C38D3E38C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63913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0A86D-3745-42CF-B5ED-9104D6630037}" type="datetimeFigureOut">
              <a:rPr lang="es-AR" smtClean="0"/>
              <a:t>06/09/2018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A15B4-C989-4957-9838-E1C38D3E38C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82244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0A86D-3745-42CF-B5ED-9104D6630037}" type="datetimeFigureOut">
              <a:rPr lang="es-AR" smtClean="0"/>
              <a:t>06/09/2018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A15B4-C989-4957-9838-E1C38D3E38C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93683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2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10A86D-3745-42CF-B5ED-9104D6630037}" type="datetimeFigureOut">
              <a:rPr lang="es-AR" smtClean="0"/>
              <a:t>06/09/2018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DA15B4-C989-4957-9838-E1C38D3E38C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34579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hyperlink" Target="https://es.wikipedia.org/wiki/San_Isidro_(partido)" TargetMode="External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s://es.wikipedia.org/wiki/Grossglockner" TargetMode="External"/><Relationship Id="rId7" Type="http://schemas.openxmlformats.org/officeDocument/2006/relationships/hyperlink" Target="https://es.wikipedia.org/wiki/1867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hyperlink" Target="https://es.wikipedia.org/wiki/Habsburgo" TargetMode="External"/><Relationship Id="rId9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6.png"/><Relationship Id="rId7" Type="http://schemas.openxmlformats.org/officeDocument/2006/relationships/image" Target="../media/image78.emf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58.emf"/><Relationship Id="rId4" Type="http://schemas.openxmlformats.org/officeDocument/2006/relationships/image" Target="../media/image59.emf"/><Relationship Id="rId9" Type="http://schemas.openxmlformats.org/officeDocument/2006/relationships/image" Target="../media/image8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556792"/>
            <a:ext cx="8229600" cy="2146250"/>
          </a:xfrm>
        </p:spPr>
        <p:txBody>
          <a:bodyPr>
            <a:noAutofit/>
          </a:bodyPr>
          <a:lstStyle/>
          <a:p>
            <a:r>
              <a:rPr lang="es-AR" sz="7200" dirty="0" smtClean="0"/>
              <a:t>DE AUSTRIA </a:t>
            </a:r>
            <a:br>
              <a:rPr lang="es-AR" sz="7200" dirty="0" smtClean="0"/>
            </a:br>
            <a:r>
              <a:rPr lang="es-AR" sz="7200" dirty="0" smtClean="0"/>
              <a:t>A LA ARGENTINA</a:t>
            </a:r>
            <a:endParaRPr lang="es-AR" sz="7200" dirty="0"/>
          </a:p>
        </p:txBody>
      </p:sp>
      <p:sp>
        <p:nvSpPr>
          <p:cNvPr id="4" name="3 CuadroTexto"/>
          <p:cNvSpPr txBox="1"/>
          <p:nvPr/>
        </p:nvSpPr>
        <p:spPr>
          <a:xfrm>
            <a:off x="2339752" y="4869160"/>
            <a:ext cx="6624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600" dirty="0" smtClean="0"/>
              <a:t>Profesora: </a:t>
            </a:r>
            <a:r>
              <a:rPr lang="es-AR" sz="3600" dirty="0" err="1" smtClean="0"/>
              <a:t>Grabher</a:t>
            </a:r>
            <a:r>
              <a:rPr lang="es-AR" sz="3600" dirty="0" smtClean="0"/>
              <a:t>, Gabriela G.</a:t>
            </a:r>
            <a:endParaRPr lang="es-AR" sz="3600" dirty="0"/>
          </a:p>
        </p:txBody>
      </p:sp>
    </p:spTree>
    <p:extLst>
      <p:ext uri="{BB962C8B-B14F-4D97-AF65-F5344CB8AC3E}">
        <p14:creationId xmlns:p14="http://schemas.microsoft.com/office/powerpoint/2010/main" val="1230867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01" y="402214"/>
            <a:ext cx="1637877" cy="1637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431224" y="2052108"/>
            <a:ext cx="2520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Asociación Argentino-Austríaca (integrante del Club </a:t>
            </a:r>
            <a:r>
              <a:rPr lang="es-AR" dirty="0" smtClean="0"/>
              <a:t>Europeo)</a:t>
            </a:r>
            <a:endParaRPr lang="es-AR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540" y="459124"/>
            <a:ext cx="2339360" cy="1524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2951504" y="1983182"/>
            <a:ext cx="2796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Club Austria de </a:t>
            </a:r>
            <a:r>
              <a:rPr lang="es-AR" dirty="0">
                <a:hlinkClick r:id="rId4" tooltip="San Isidro (partido)"/>
              </a:rPr>
              <a:t>San Isidro</a:t>
            </a:r>
            <a:endParaRPr lang="es-AR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4" t="26375" r="82760" b="55581"/>
          <a:stretch/>
        </p:blipFill>
        <p:spPr bwMode="auto">
          <a:xfrm>
            <a:off x="6230602" y="492805"/>
            <a:ext cx="928467" cy="1319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5871753" y="1877167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Sociedad Austríaca de Beneficencia</a:t>
            </a: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17"/>
          <a:stretch/>
        </p:blipFill>
        <p:spPr bwMode="auto">
          <a:xfrm>
            <a:off x="607538" y="3562209"/>
            <a:ext cx="1567792" cy="1359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431224" y="4921220"/>
            <a:ext cx="2193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Cámara de </a:t>
            </a:r>
            <a:r>
              <a:rPr lang="es-AR" dirty="0" smtClean="0"/>
              <a:t>Comercio</a:t>
            </a:r>
          </a:p>
          <a:p>
            <a:r>
              <a:rPr lang="es-AR" dirty="0" smtClean="0"/>
              <a:t> </a:t>
            </a:r>
            <a:r>
              <a:rPr lang="es-AR" dirty="0"/>
              <a:t>Argentino-Austríaca</a:t>
            </a: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375" y="2820231"/>
            <a:ext cx="1815690" cy="1361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3332374" y="4181998"/>
            <a:ext cx="19597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Casa de Austria en Rosario</a:t>
            </a:r>
            <a:endParaRPr lang="es-AR" dirty="0"/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916" y="2701136"/>
            <a:ext cx="1584312" cy="1382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5734606" y="4105796"/>
            <a:ext cx="2304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Asociación Argentino Austríaca de </a:t>
            </a:r>
            <a:r>
              <a:rPr lang="es-AR" dirty="0" smtClean="0"/>
              <a:t>Bariloche.</a:t>
            </a:r>
            <a:endParaRPr lang="es-A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377" y="5219828"/>
            <a:ext cx="1691364" cy="1268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5000741" y="5854090"/>
            <a:ext cx="2955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Colectividad Austria Eldorado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291751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7384"/>
            <a:ext cx="471511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306076" y="425277"/>
            <a:ext cx="1997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Inmigración oficial</a:t>
            </a:r>
          </a:p>
          <a:p>
            <a:r>
              <a:rPr lang="es-AR" dirty="0" smtClean="0"/>
              <a:t>Desde 1914 a 1921</a:t>
            </a:r>
            <a:endParaRPr lang="es-AR" dirty="0"/>
          </a:p>
        </p:txBody>
      </p:sp>
      <p:cxnSp>
        <p:nvCxnSpPr>
          <p:cNvPr id="6" name="5 Conector recto de flecha"/>
          <p:cNvCxnSpPr/>
          <p:nvPr/>
        </p:nvCxnSpPr>
        <p:spPr>
          <a:xfrm>
            <a:off x="1259632" y="1050995"/>
            <a:ext cx="2088232" cy="3530133"/>
          </a:xfrm>
          <a:prstGeom prst="straightConnector1">
            <a:avLst/>
          </a:prstGeom>
          <a:ln w="508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6 Anillo"/>
          <p:cNvSpPr/>
          <p:nvPr/>
        </p:nvSpPr>
        <p:spPr>
          <a:xfrm>
            <a:off x="2843808" y="4581128"/>
            <a:ext cx="1584176" cy="1512168"/>
          </a:xfrm>
          <a:prstGeom prst="donut">
            <a:avLst>
              <a:gd name="adj" fmla="val 2835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tx1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7054867" y="5157192"/>
            <a:ext cx="1997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Inmigración privada desde 1919 a 1930</a:t>
            </a:r>
            <a:endParaRPr lang="es-AR" dirty="0"/>
          </a:p>
        </p:txBody>
      </p:sp>
      <p:cxnSp>
        <p:nvCxnSpPr>
          <p:cNvPr id="12" name="11 Conector recto de flecha"/>
          <p:cNvCxnSpPr/>
          <p:nvPr/>
        </p:nvCxnSpPr>
        <p:spPr>
          <a:xfrm flipH="1" flipV="1">
            <a:off x="5796136" y="3645024"/>
            <a:ext cx="2016224" cy="1512168"/>
          </a:xfrm>
          <a:prstGeom prst="straightConnector1">
            <a:avLst/>
          </a:prstGeom>
          <a:ln w="508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15 Anillo"/>
          <p:cNvSpPr/>
          <p:nvPr/>
        </p:nvSpPr>
        <p:spPr>
          <a:xfrm rot="18073779">
            <a:off x="3941228" y="2188519"/>
            <a:ext cx="2334502" cy="1584176"/>
          </a:xfrm>
          <a:prstGeom prst="donut">
            <a:avLst>
              <a:gd name="adj" fmla="val 1860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478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10" grpId="0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778" y="1846201"/>
            <a:ext cx="7503991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716022" y="692696"/>
            <a:ext cx="570104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4400" dirty="0" smtClean="0"/>
              <a:t>Sistema  </a:t>
            </a:r>
            <a:r>
              <a:rPr lang="es-AR" sz="4400" dirty="0" err="1" smtClean="0"/>
              <a:t>Waldhufendorf</a:t>
            </a:r>
            <a:endParaRPr lang="es-AR" sz="4400" dirty="0"/>
          </a:p>
        </p:txBody>
      </p:sp>
      <p:cxnSp>
        <p:nvCxnSpPr>
          <p:cNvPr id="3" name="2 Conector recto de flecha"/>
          <p:cNvCxnSpPr/>
          <p:nvPr/>
        </p:nvCxnSpPr>
        <p:spPr>
          <a:xfrm flipV="1">
            <a:off x="2771800" y="3645026"/>
            <a:ext cx="1152128" cy="2088230"/>
          </a:xfrm>
          <a:prstGeom prst="straightConnector1">
            <a:avLst/>
          </a:prstGeom>
          <a:ln w="508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8 CuadroTexto"/>
          <p:cNvSpPr txBox="1"/>
          <p:nvPr/>
        </p:nvSpPr>
        <p:spPr>
          <a:xfrm>
            <a:off x="1835696" y="5764614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Camino principal adentrado en la selva</a:t>
            </a:r>
            <a:endParaRPr lang="es-AR" dirty="0"/>
          </a:p>
        </p:txBody>
      </p:sp>
      <p:sp>
        <p:nvSpPr>
          <p:cNvPr id="10" name="9 CuadroTexto"/>
          <p:cNvSpPr txBox="1"/>
          <p:nvPr/>
        </p:nvSpPr>
        <p:spPr>
          <a:xfrm>
            <a:off x="251520" y="2924944"/>
            <a:ext cx="1104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Puerto</a:t>
            </a:r>
            <a:endParaRPr lang="es-AR" dirty="0"/>
          </a:p>
        </p:txBody>
      </p:sp>
      <p:cxnSp>
        <p:nvCxnSpPr>
          <p:cNvPr id="12" name="11 Conector recto de flecha"/>
          <p:cNvCxnSpPr/>
          <p:nvPr/>
        </p:nvCxnSpPr>
        <p:spPr>
          <a:xfrm>
            <a:off x="971600" y="3294276"/>
            <a:ext cx="1320486" cy="350750"/>
          </a:xfrm>
          <a:prstGeom prst="straightConnector1">
            <a:avLst/>
          </a:prstGeom>
          <a:ln w="508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0071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1225283" y="332656"/>
            <a:ext cx="71287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200" dirty="0" smtClean="0"/>
              <a:t>ARGENTINOS    RECONOCIDOS     Y DESCENDIENTES    DE     AUSTRIACOS</a:t>
            </a:r>
            <a:endParaRPr lang="es-AR" sz="32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99"/>
          <a:stretch/>
        </p:blipFill>
        <p:spPr bwMode="auto">
          <a:xfrm>
            <a:off x="4426550" y="3645024"/>
            <a:ext cx="3927525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2" r="15830"/>
          <a:stretch/>
        </p:blipFill>
        <p:spPr bwMode="auto">
          <a:xfrm>
            <a:off x="899592" y="1811168"/>
            <a:ext cx="3278019" cy="2553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4177611" y="1821986"/>
            <a:ext cx="1546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Reina </a:t>
            </a:r>
            <a:r>
              <a:rPr lang="es-AR" dirty="0" err="1" smtClean="0"/>
              <a:t>Reech</a:t>
            </a:r>
            <a:endParaRPr lang="es-AR" dirty="0"/>
          </a:p>
        </p:txBody>
      </p:sp>
      <p:sp>
        <p:nvSpPr>
          <p:cNvPr id="6" name="5 CuadroTexto"/>
          <p:cNvSpPr txBox="1"/>
          <p:nvPr/>
        </p:nvSpPr>
        <p:spPr>
          <a:xfrm>
            <a:off x="2558750" y="5579948"/>
            <a:ext cx="1887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Nicole Neumann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4249610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971600" y="260648"/>
            <a:ext cx="720080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4000" dirty="0" smtClean="0"/>
              <a:t>Familia PREDIGER</a:t>
            </a:r>
          </a:p>
          <a:p>
            <a:r>
              <a:rPr lang="es-AR" sz="4000" dirty="0" smtClean="0"/>
              <a:t>Familia RECHBERGER</a:t>
            </a:r>
          </a:p>
          <a:p>
            <a:r>
              <a:rPr lang="es-AR" sz="4000" dirty="0" smtClean="0"/>
              <a:t>Familia SKALA-VANZURA</a:t>
            </a:r>
          </a:p>
          <a:p>
            <a:r>
              <a:rPr lang="es-AR" sz="4000" dirty="0" smtClean="0"/>
              <a:t>Familia PRASSEL</a:t>
            </a:r>
          </a:p>
          <a:p>
            <a:r>
              <a:rPr lang="es-AR" sz="4000" dirty="0" smtClean="0"/>
              <a:t>Familia BUCHINGER</a:t>
            </a:r>
          </a:p>
          <a:p>
            <a:r>
              <a:rPr lang="es-AR" sz="4000" dirty="0" smtClean="0"/>
              <a:t>Familia WINKLER</a:t>
            </a:r>
          </a:p>
          <a:p>
            <a:r>
              <a:rPr lang="es-AR" sz="4000" dirty="0" smtClean="0"/>
              <a:t>Familia WASSER </a:t>
            </a:r>
          </a:p>
          <a:p>
            <a:r>
              <a:rPr lang="es-AR" sz="4000" dirty="0" smtClean="0"/>
              <a:t>Familia GRUBER</a:t>
            </a:r>
          </a:p>
          <a:p>
            <a:r>
              <a:rPr lang="es-AR" sz="4000" dirty="0" smtClean="0"/>
              <a:t>Familia </a:t>
            </a:r>
            <a:r>
              <a:rPr lang="es-AR" sz="4000" dirty="0" smtClean="0"/>
              <a:t>GENTILINNI</a:t>
            </a:r>
            <a:endParaRPr lang="es-AR" sz="4000" dirty="0" smtClean="0"/>
          </a:p>
          <a:p>
            <a:r>
              <a:rPr lang="es-AR" sz="4000" dirty="0" smtClean="0"/>
              <a:t>Familia GRABHER</a:t>
            </a:r>
            <a:endParaRPr lang="es-AR" sz="4000" dirty="0"/>
          </a:p>
        </p:txBody>
      </p:sp>
    </p:spTree>
    <p:extLst>
      <p:ext uri="{BB962C8B-B14F-4D97-AF65-F5344CB8AC3E}">
        <p14:creationId xmlns:p14="http://schemas.microsoft.com/office/powerpoint/2010/main" val="4257063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539552" y="1052736"/>
            <a:ext cx="7848872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s-ES" sz="96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FAMILIA </a:t>
            </a:r>
          </a:p>
          <a:p>
            <a:pPr algn="ctr"/>
            <a:endParaRPr lang="es-ES" sz="96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pPr algn="ctr"/>
            <a:r>
              <a:rPr lang="es-ES" sz="96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GRABHER</a:t>
            </a:r>
            <a:endParaRPr lang="es-ES" sz="96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66256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530" y="0"/>
            <a:ext cx="480047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97486"/>
            <a:ext cx="5348757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6804248" y="3476811"/>
            <a:ext cx="2339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dirty="0" smtClean="0"/>
              <a:t>Familia </a:t>
            </a:r>
            <a:r>
              <a:rPr lang="es-AR" sz="2800" dirty="0" err="1" smtClean="0"/>
              <a:t>Böhler</a:t>
            </a:r>
            <a:endParaRPr lang="es-AR" sz="2800" dirty="0"/>
          </a:p>
        </p:txBody>
      </p:sp>
      <p:sp>
        <p:nvSpPr>
          <p:cNvPr id="5" name="4 CuadroTexto"/>
          <p:cNvSpPr txBox="1"/>
          <p:nvPr/>
        </p:nvSpPr>
        <p:spPr>
          <a:xfrm>
            <a:off x="0" y="2874266"/>
            <a:ext cx="2494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dirty="0" smtClean="0"/>
              <a:t>Familia </a:t>
            </a:r>
            <a:r>
              <a:rPr lang="es-AR" sz="2800" dirty="0" err="1" smtClean="0"/>
              <a:t>Grabher</a:t>
            </a:r>
            <a:endParaRPr lang="es-AR" sz="2800" dirty="0"/>
          </a:p>
        </p:txBody>
      </p:sp>
      <p:sp>
        <p:nvSpPr>
          <p:cNvPr id="7" name="6 Elipse"/>
          <p:cNvSpPr/>
          <p:nvPr/>
        </p:nvSpPr>
        <p:spPr>
          <a:xfrm>
            <a:off x="2619276" y="3397486"/>
            <a:ext cx="1008112" cy="118364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9 Elipse"/>
          <p:cNvSpPr/>
          <p:nvPr/>
        </p:nvSpPr>
        <p:spPr>
          <a:xfrm>
            <a:off x="5086145" y="116632"/>
            <a:ext cx="1008112" cy="108012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cxnSp>
        <p:nvCxnSpPr>
          <p:cNvPr id="9" name="8 Conector recto de flecha"/>
          <p:cNvCxnSpPr/>
          <p:nvPr/>
        </p:nvCxnSpPr>
        <p:spPr>
          <a:xfrm flipH="1">
            <a:off x="3347864" y="548680"/>
            <a:ext cx="1584176" cy="0"/>
          </a:xfrm>
          <a:prstGeom prst="straightConnector1">
            <a:avLst/>
          </a:prstGeom>
          <a:ln w="22225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0 CuadroTexto"/>
          <p:cNvSpPr txBox="1"/>
          <p:nvPr/>
        </p:nvSpPr>
        <p:spPr>
          <a:xfrm>
            <a:off x="899593" y="404664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err="1" smtClean="0"/>
              <a:t>Maria</a:t>
            </a:r>
            <a:r>
              <a:rPr lang="es-AR" dirty="0" smtClean="0"/>
              <a:t> Cristina </a:t>
            </a:r>
            <a:r>
              <a:rPr lang="es-AR" dirty="0" err="1" smtClean="0"/>
              <a:t>Böhler</a:t>
            </a:r>
            <a:r>
              <a:rPr lang="es-AR" dirty="0" smtClean="0"/>
              <a:t> (Bisabuela)</a:t>
            </a:r>
            <a:endParaRPr lang="es-AR" dirty="0"/>
          </a:p>
        </p:txBody>
      </p:sp>
      <p:sp>
        <p:nvSpPr>
          <p:cNvPr id="14" name="13 CuadroTexto"/>
          <p:cNvSpPr txBox="1"/>
          <p:nvPr/>
        </p:nvSpPr>
        <p:spPr>
          <a:xfrm>
            <a:off x="1691680" y="2060848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Joseph Franz </a:t>
            </a:r>
            <a:r>
              <a:rPr lang="es-AR" dirty="0" err="1" smtClean="0"/>
              <a:t>Grabher</a:t>
            </a:r>
            <a:r>
              <a:rPr lang="es-AR" dirty="0" smtClean="0"/>
              <a:t> (Bisabuelo)</a:t>
            </a:r>
            <a:endParaRPr lang="es-AR" dirty="0"/>
          </a:p>
        </p:txBody>
      </p:sp>
      <p:cxnSp>
        <p:nvCxnSpPr>
          <p:cNvPr id="18" name="17 Conector recto de flecha"/>
          <p:cNvCxnSpPr/>
          <p:nvPr/>
        </p:nvCxnSpPr>
        <p:spPr>
          <a:xfrm flipV="1">
            <a:off x="3123332" y="2605582"/>
            <a:ext cx="0" cy="690306"/>
          </a:xfrm>
          <a:prstGeom prst="straightConnector1">
            <a:avLst/>
          </a:prstGeom>
          <a:ln w="22225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0213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97"/>
          <a:stretch/>
        </p:blipFill>
        <p:spPr bwMode="auto">
          <a:xfrm>
            <a:off x="5579604" y="0"/>
            <a:ext cx="3564396" cy="375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1" t="2540" r="13726" b="7514"/>
          <a:stretch/>
        </p:blipFill>
        <p:spPr bwMode="auto">
          <a:xfrm>
            <a:off x="3045880" y="3668742"/>
            <a:ext cx="6113481" cy="3189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393181" cy="4437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3393181" y="260479"/>
            <a:ext cx="30243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dirty="0" smtClean="0"/>
              <a:t>Iglesia San Pedro y Pablo en </a:t>
            </a:r>
            <a:r>
              <a:rPr lang="es-AR" sz="2400" dirty="0" err="1" smtClean="0"/>
              <a:t>Lustenau</a:t>
            </a:r>
            <a:r>
              <a:rPr lang="es-AR" sz="2400" dirty="0" smtClean="0"/>
              <a:t>, </a:t>
            </a:r>
            <a:r>
              <a:rPr lang="es-AR" sz="2400" dirty="0" err="1" smtClean="0"/>
              <a:t>Voralberg</a:t>
            </a:r>
            <a:r>
              <a:rPr lang="es-AR" sz="2400" dirty="0" smtClean="0"/>
              <a:t> Austria Lugar de Casamiento, Bautismo e inscripción de los hijos.</a:t>
            </a:r>
            <a:endParaRPr lang="es-AR" sz="2400" dirty="0"/>
          </a:p>
        </p:txBody>
      </p:sp>
      <p:sp>
        <p:nvSpPr>
          <p:cNvPr id="5" name="4 CuadroTexto"/>
          <p:cNvSpPr txBox="1"/>
          <p:nvPr/>
        </p:nvSpPr>
        <p:spPr>
          <a:xfrm>
            <a:off x="323528" y="404664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Alrededor de 1900</a:t>
            </a:r>
            <a:endParaRPr lang="es-AR" dirty="0"/>
          </a:p>
        </p:txBody>
      </p:sp>
      <p:sp>
        <p:nvSpPr>
          <p:cNvPr id="6" name="5 CuadroTexto"/>
          <p:cNvSpPr txBox="1"/>
          <p:nvPr/>
        </p:nvSpPr>
        <p:spPr>
          <a:xfrm>
            <a:off x="5220072" y="377158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Septiembre 2003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1" t="80325" r="36895" b="3690"/>
          <a:stretch/>
        </p:blipFill>
        <p:spPr bwMode="auto">
          <a:xfrm>
            <a:off x="179512" y="4489031"/>
            <a:ext cx="2592288" cy="2347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2123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165104" y="-16443"/>
            <a:ext cx="4978896" cy="4882554"/>
          </a:xfrm>
        </p:spPr>
        <p:txBody>
          <a:bodyPr>
            <a:normAutofit/>
          </a:bodyPr>
          <a:lstStyle/>
          <a:p>
            <a:r>
              <a:rPr lang="es-AR" dirty="0"/>
              <a:t>M</a:t>
            </a:r>
            <a:r>
              <a:rPr lang="es-AR" dirty="0" smtClean="0"/>
              <a:t>ayo 1923 nace  </a:t>
            </a:r>
            <a:r>
              <a:rPr lang="es-AR" sz="5400" i="1" dirty="0" smtClean="0"/>
              <a:t>María Elizabeth </a:t>
            </a:r>
            <a:r>
              <a:rPr lang="es-AR" sz="5400" i="1" dirty="0" err="1" smtClean="0"/>
              <a:t>Grabher</a:t>
            </a:r>
            <a:endParaRPr lang="es-AR" sz="5400" i="1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00808"/>
            <a:ext cx="3536910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324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4" t="7196" r="9209" b="2866"/>
          <a:stretch/>
        </p:blipFill>
        <p:spPr bwMode="auto">
          <a:xfrm>
            <a:off x="0" y="-48938"/>
            <a:ext cx="5868144" cy="6892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2448272"/>
          </a:xfrm>
        </p:spPr>
        <p:txBody>
          <a:bodyPr>
            <a:normAutofit/>
          </a:bodyPr>
          <a:lstStyle/>
          <a:p>
            <a:r>
              <a:rPr lang="es-AR" dirty="0" smtClean="0"/>
              <a:t>En Julio de 1924 nace  </a:t>
            </a:r>
            <a:br>
              <a:rPr lang="es-AR" dirty="0" smtClean="0"/>
            </a:br>
            <a:r>
              <a:rPr lang="es-AR" i="1" dirty="0" smtClean="0"/>
              <a:t>Franz </a:t>
            </a:r>
            <a:r>
              <a:rPr lang="es-AR" i="1" dirty="0" err="1" smtClean="0"/>
              <a:t>Gebhard</a:t>
            </a:r>
            <a:r>
              <a:rPr lang="es-AR" i="1" dirty="0" smtClean="0"/>
              <a:t> </a:t>
            </a:r>
            <a:r>
              <a:rPr lang="es-AR" i="1" dirty="0" err="1" smtClean="0"/>
              <a:t>Grabher</a:t>
            </a:r>
            <a:r>
              <a:rPr lang="es-AR" dirty="0" smtClean="0"/>
              <a:t/>
            </a:r>
            <a:br>
              <a:rPr lang="es-AR" dirty="0" smtClean="0"/>
            </a:br>
            <a:r>
              <a:rPr lang="es-AR" dirty="0" smtClean="0"/>
              <a:t>(Opa)</a:t>
            </a:r>
            <a:endParaRPr lang="es-A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" t="30944" r="73873"/>
          <a:stretch/>
        </p:blipFill>
        <p:spPr bwMode="auto">
          <a:xfrm>
            <a:off x="5868144" y="1916832"/>
            <a:ext cx="2119746" cy="4744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Elipse"/>
          <p:cNvSpPr/>
          <p:nvPr/>
        </p:nvSpPr>
        <p:spPr>
          <a:xfrm>
            <a:off x="1691680" y="1628800"/>
            <a:ext cx="1800200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51724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7711"/>
            <a:ext cx="9144000" cy="5080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36"/>
            <a:ext cx="2620963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4636"/>
            <a:ext cx="6400800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9179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436096" y="5796"/>
            <a:ext cx="3384376" cy="2667806"/>
          </a:xfrm>
        </p:spPr>
        <p:txBody>
          <a:bodyPr>
            <a:normAutofit/>
          </a:bodyPr>
          <a:lstStyle/>
          <a:p>
            <a:r>
              <a:rPr lang="es-AR" sz="3600" dirty="0" smtClean="0"/>
              <a:t>En marzo de 1926 nace </a:t>
            </a:r>
            <a:r>
              <a:rPr lang="es-AR" sz="4800" i="1" dirty="0" smtClean="0"/>
              <a:t>Emma</a:t>
            </a:r>
            <a:r>
              <a:rPr lang="es-AR" sz="4800" dirty="0" smtClean="0"/>
              <a:t> </a:t>
            </a:r>
            <a:r>
              <a:rPr lang="es-AR" sz="4800" i="1" dirty="0" err="1" smtClean="0"/>
              <a:t>Grabher</a:t>
            </a:r>
            <a:endParaRPr lang="es-AR" sz="4800" i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24" t="10913" r="34965" b="6250"/>
          <a:stretch/>
        </p:blipFill>
        <p:spPr bwMode="auto">
          <a:xfrm>
            <a:off x="0" y="-10197"/>
            <a:ext cx="5733437" cy="6716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64" t="33364" r="32624" b="5335"/>
          <a:stretch/>
        </p:blipFill>
        <p:spPr bwMode="auto">
          <a:xfrm>
            <a:off x="5868144" y="2673602"/>
            <a:ext cx="1413164" cy="4211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Elipse"/>
          <p:cNvSpPr/>
          <p:nvPr/>
        </p:nvSpPr>
        <p:spPr>
          <a:xfrm>
            <a:off x="891921" y="3140968"/>
            <a:ext cx="4320480" cy="7287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06463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8" b="14150"/>
          <a:stretch/>
        </p:blipFill>
        <p:spPr bwMode="auto">
          <a:xfrm>
            <a:off x="2215439" y="-17868"/>
            <a:ext cx="5045644" cy="6872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AR" sz="3600" dirty="0" smtClean="0"/>
              <a:t>Agosto de    1926 parten de </a:t>
            </a:r>
            <a:r>
              <a:rPr lang="es-AR" sz="3600" dirty="0" err="1" smtClean="0"/>
              <a:t>Lustenau</a:t>
            </a:r>
            <a:r>
              <a:rPr lang="es-AR" sz="3600" dirty="0" smtClean="0"/>
              <a:t> a través de Hamburgo  rumbo a la Argentina en el buque Antonio Delfino:</a:t>
            </a:r>
            <a:endParaRPr lang="es-AR" sz="3600" dirty="0"/>
          </a:p>
        </p:txBody>
      </p:sp>
      <p:sp>
        <p:nvSpPr>
          <p:cNvPr id="5" name="4 CuadroTexto"/>
          <p:cNvSpPr txBox="1"/>
          <p:nvPr/>
        </p:nvSpPr>
        <p:spPr>
          <a:xfrm>
            <a:off x="343388" y="3186474"/>
            <a:ext cx="85689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200" dirty="0" smtClean="0"/>
              <a:t>Josef Franz </a:t>
            </a:r>
            <a:r>
              <a:rPr lang="es-AR" sz="3200" dirty="0" err="1" smtClean="0"/>
              <a:t>Grabher</a:t>
            </a:r>
            <a:r>
              <a:rPr lang="es-AR" sz="3200" dirty="0" smtClean="0"/>
              <a:t> (Bisabuelo) y esposa  María Cristina </a:t>
            </a:r>
            <a:r>
              <a:rPr lang="es-AR" sz="3200" dirty="0" err="1" smtClean="0"/>
              <a:t>Böhler</a:t>
            </a:r>
            <a:r>
              <a:rPr lang="es-AR" sz="3200" dirty="0" smtClean="0"/>
              <a:t> y los hijos: María Elizabeth, Franz </a:t>
            </a:r>
            <a:r>
              <a:rPr lang="es-AR" sz="3200" dirty="0" err="1" smtClean="0"/>
              <a:t>Gebhard</a:t>
            </a:r>
            <a:r>
              <a:rPr lang="es-AR" sz="3200" dirty="0" smtClean="0"/>
              <a:t> (Opa</a:t>
            </a:r>
            <a:r>
              <a:rPr lang="es-AR" sz="3200" dirty="0"/>
              <a:t>) y </a:t>
            </a:r>
            <a:r>
              <a:rPr lang="es-AR" sz="3200" dirty="0" smtClean="0"/>
              <a:t>Emma </a:t>
            </a:r>
            <a:r>
              <a:rPr lang="es-AR" sz="3200" dirty="0" err="1" smtClean="0"/>
              <a:t>Franziska</a:t>
            </a:r>
            <a:endParaRPr lang="es-AR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4" t="6564" r="60829" b="61380"/>
          <a:stretch/>
        </p:blipFill>
        <p:spPr bwMode="auto">
          <a:xfrm>
            <a:off x="7316503" y="4756134"/>
            <a:ext cx="1827497" cy="2095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75" t="2157" r="31324" b="67496"/>
          <a:stretch/>
        </p:blipFill>
        <p:spPr bwMode="auto">
          <a:xfrm>
            <a:off x="0" y="4756134"/>
            <a:ext cx="2170351" cy="2096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0862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1" t="4511" r="4797"/>
          <a:stretch/>
        </p:blipFill>
        <p:spPr bwMode="auto">
          <a:xfrm>
            <a:off x="1907704" y="17870"/>
            <a:ext cx="5976664" cy="6743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5754" y="1484784"/>
            <a:ext cx="8229600" cy="1143000"/>
          </a:xfrm>
        </p:spPr>
        <p:txBody>
          <a:bodyPr>
            <a:normAutofit/>
          </a:bodyPr>
          <a:lstStyle/>
          <a:p>
            <a:r>
              <a:rPr lang="es-AR" sz="3200" dirty="0" smtClean="0"/>
              <a:t>A fines del año 1926 se instalan en la vivienda en Eldorado (Balneario </a:t>
            </a:r>
            <a:r>
              <a:rPr lang="es-AR" sz="3200" dirty="0" err="1" smtClean="0"/>
              <a:t>Faubel</a:t>
            </a:r>
            <a:r>
              <a:rPr lang="es-AR" sz="3200" dirty="0" smtClean="0"/>
              <a:t>).</a:t>
            </a:r>
            <a:endParaRPr lang="es-AR" sz="32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123728" y="5877272"/>
            <a:ext cx="2921496" cy="748680"/>
          </a:xfrm>
        </p:spPr>
        <p:txBody>
          <a:bodyPr/>
          <a:lstStyle/>
          <a:p>
            <a:pPr marL="0" indent="0">
              <a:buNone/>
            </a:pPr>
            <a:r>
              <a:rPr lang="es-AR" dirty="0" smtClean="0"/>
              <a:t>Foto de la casa.</a:t>
            </a:r>
            <a:endParaRPr lang="es-AR" dirty="0"/>
          </a:p>
        </p:txBody>
      </p:sp>
      <p:sp>
        <p:nvSpPr>
          <p:cNvPr id="4" name="3 CuadroTexto"/>
          <p:cNvSpPr txBox="1"/>
          <p:nvPr/>
        </p:nvSpPr>
        <p:spPr>
          <a:xfrm>
            <a:off x="539552" y="260648"/>
            <a:ext cx="79208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200" dirty="0" smtClean="0"/>
              <a:t>11 de Junio de 1926 llegan a Buenos Aires en el buque Antonio Delfino.</a:t>
            </a:r>
            <a:endParaRPr lang="es-AR" sz="3200" dirty="0"/>
          </a:p>
        </p:txBody>
      </p:sp>
    </p:spTree>
    <p:extLst>
      <p:ext uri="{BB962C8B-B14F-4D97-AF65-F5344CB8AC3E}">
        <p14:creationId xmlns:p14="http://schemas.microsoft.com/office/powerpoint/2010/main" val="3187813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3" t="3729" r="8020"/>
          <a:stretch/>
        </p:blipFill>
        <p:spPr bwMode="auto">
          <a:xfrm>
            <a:off x="5245759" y="0"/>
            <a:ext cx="389824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5" b="17880"/>
          <a:stretch/>
        </p:blipFill>
        <p:spPr bwMode="auto">
          <a:xfrm>
            <a:off x="0" y="0"/>
            <a:ext cx="524575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512" y="476672"/>
            <a:ext cx="8229600" cy="2650306"/>
          </a:xfrm>
        </p:spPr>
        <p:txBody>
          <a:bodyPr>
            <a:normAutofit fontScale="90000"/>
          </a:bodyPr>
          <a:lstStyle/>
          <a:p>
            <a:r>
              <a:rPr lang="es-AR" dirty="0" smtClean="0">
                <a:solidFill>
                  <a:schemeClr val="bg1"/>
                </a:solidFill>
              </a:rPr>
              <a:t>Año 1931 Bisabuelo </a:t>
            </a:r>
            <a:r>
              <a:rPr lang="es-AR" i="1" dirty="0" smtClean="0"/>
              <a:t>Josef Franz </a:t>
            </a:r>
            <a:r>
              <a:rPr lang="es-AR" i="1" dirty="0" err="1" smtClean="0">
                <a:solidFill>
                  <a:schemeClr val="bg1"/>
                </a:solidFill>
              </a:rPr>
              <a:t>Grabher</a:t>
            </a:r>
            <a:r>
              <a:rPr lang="es-AR" i="1" dirty="0" smtClean="0">
                <a:solidFill>
                  <a:schemeClr val="bg1"/>
                </a:solidFill>
              </a:rPr>
              <a:t> </a:t>
            </a:r>
            <a:r>
              <a:rPr lang="es-AR" dirty="0" smtClean="0">
                <a:solidFill>
                  <a:schemeClr val="bg1"/>
                </a:solidFill>
              </a:rPr>
              <a:t>participa de la</a:t>
            </a:r>
            <a:r>
              <a:rPr lang="es-AR" dirty="0" smtClean="0"/>
              <a:t> conformación </a:t>
            </a:r>
            <a:r>
              <a:rPr lang="es-AR" dirty="0" smtClean="0">
                <a:solidFill>
                  <a:schemeClr val="bg1"/>
                </a:solidFill>
              </a:rPr>
              <a:t>de la </a:t>
            </a:r>
            <a:r>
              <a:rPr lang="es-AR" dirty="0">
                <a:solidFill>
                  <a:schemeClr val="bg1"/>
                </a:solidFill>
              </a:rPr>
              <a:t>C</a:t>
            </a:r>
            <a:r>
              <a:rPr lang="es-AR" dirty="0" smtClean="0">
                <a:solidFill>
                  <a:schemeClr val="bg1"/>
                </a:solidFill>
              </a:rPr>
              <a:t>ooperativa </a:t>
            </a:r>
            <a:r>
              <a:rPr lang="es-AR" dirty="0">
                <a:solidFill>
                  <a:schemeClr val="bg1"/>
                </a:solidFill>
              </a:rPr>
              <a:t>A</a:t>
            </a:r>
            <a:r>
              <a:rPr lang="es-AR" dirty="0" smtClean="0">
                <a:solidFill>
                  <a:schemeClr val="bg1"/>
                </a:solidFill>
              </a:rPr>
              <a:t>grí</a:t>
            </a:r>
            <a:r>
              <a:rPr lang="es-AR" dirty="0" smtClean="0"/>
              <a:t>cola</a:t>
            </a:r>
            <a:r>
              <a:rPr lang="es-AR" dirty="0" smtClean="0">
                <a:solidFill>
                  <a:schemeClr val="bg1"/>
                </a:solidFill>
              </a:rPr>
              <a:t> </a:t>
            </a:r>
            <a:r>
              <a:rPr lang="es-AR" dirty="0"/>
              <a:t>E</a:t>
            </a:r>
            <a:r>
              <a:rPr lang="es-AR" dirty="0" smtClean="0"/>
              <a:t>ldorado </a:t>
            </a:r>
            <a:r>
              <a:rPr lang="es-AR" dirty="0" smtClean="0">
                <a:solidFill>
                  <a:schemeClr val="bg1"/>
                </a:solidFill>
              </a:rPr>
              <a:t>firmando el acta co</a:t>
            </a:r>
            <a:r>
              <a:rPr lang="es-AR" dirty="0" smtClean="0"/>
              <a:t>nstitutiva.</a:t>
            </a:r>
            <a:endParaRPr lang="es-AR" dirty="0"/>
          </a:p>
        </p:txBody>
      </p:sp>
      <p:sp>
        <p:nvSpPr>
          <p:cNvPr id="5" name="4 Elipse"/>
          <p:cNvSpPr/>
          <p:nvPr/>
        </p:nvSpPr>
        <p:spPr>
          <a:xfrm>
            <a:off x="5148065" y="5085184"/>
            <a:ext cx="2160240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98793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Emma_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7504" y="274638"/>
            <a:ext cx="8784976" cy="1642194"/>
          </a:xfrm>
        </p:spPr>
        <p:txBody>
          <a:bodyPr>
            <a:normAutofit fontScale="90000"/>
          </a:bodyPr>
          <a:lstStyle/>
          <a:p>
            <a:r>
              <a:rPr lang="es-AR" i="1" dirty="0" smtClean="0">
                <a:solidFill>
                  <a:schemeClr val="bg1"/>
                </a:solidFill>
              </a:rPr>
              <a:t>María, Franz </a:t>
            </a:r>
            <a:r>
              <a:rPr lang="es-AR" i="1" dirty="0" err="1" smtClean="0">
                <a:solidFill>
                  <a:schemeClr val="bg1"/>
                </a:solidFill>
              </a:rPr>
              <a:t>Gebhard</a:t>
            </a:r>
            <a:r>
              <a:rPr lang="es-AR" i="1" dirty="0" smtClean="0">
                <a:solidFill>
                  <a:schemeClr val="bg1"/>
                </a:solidFill>
              </a:rPr>
              <a:t> y Emma </a:t>
            </a:r>
            <a:br>
              <a:rPr lang="es-AR" i="1" dirty="0" smtClean="0">
                <a:solidFill>
                  <a:schemeClr val="bg1"/>
                </a:solidFill>
              </a:rPr>
            </a:br>
            <a:r>
              <a:rPr lang="es-AR" dirty="0" smtClean="0">
                <a:solidFill>
                  <a:schemeClr val="bg1"/>
                </a:solidFill>
              </a:rPr>
              <a:t>en Eldorado (Balneario </a:t>
            </a:r>
            <a:r>
              <a:rPr lang="es-AR" dirty="0" err="1" smtClean="0">
                <a:solidFill>
                  <a:schemeClr val="bg1"/>
                </a:solidFill>
              </a:rPr>
              <a:t>Faubel</a:t>
            </a:r>
            <a:r>
              <a:rPr lang="es-AR" dirty="0" smtClean="0">
                <a:solidFill>
                  <a:schemeClr val="bg1"/>
                </a:solidFill>
              </a:rPr>
              <a:t>). </a:t>
            </a:r>
            <a:br>
              <a:rPr lang="es-AR" dirty="0" smtClean="0">
                <a:solidFill>
                  <a:schemeClr val="bg1"/>
                </a:solidFill>
              </a:rPr>
            </a:br>
            <a:r>
              <a:rPr lang="es-AR" dirty="0" smtClean="0">
                <a:solidFill>
                  <a:schemeClr val="bg1"/>
                </a:solidFill>
              </a:rPr>
              <a:t>Año 1937</a:t>
            </a:r>
            <a:r>
              <a:rPr lang="es-AR" dirty="0" smtClean="0"/>
              <a:t>.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86513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2527251" cy="3294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699792" y="1556792"/>
            <a:ext cx="3888432" cy="2664296"/>
          </a:xfrm>
        </p:spPr>
        <p:txBody>
          <a:bodyPr/>
          <a:lstStyle/>
          <a:p>
            <a:pPr marL="0" indent="0">
              <a:buNone/>
            </a:pPr>
            <a:r>
              <a:rPr lang="es-AR" dirty="0" smtClean="0"/>
              <a:t>Año 1942 fallece a los 19 años de edad  </a:t>
            </a:r>
            <a:r>
              <a:rPr lang="es-AR" i="1" dirty="0" smtClean="0"/>
              <a:t>María Elizabeth </a:t>
            </a:r>
            <a:r>
              <a:rPr lang="es-AR" dirty="0" smtClean="0"/>
              <a:t>a causa de problemas pulmonares. </a:t>
            </a:r>
            <a:endParaRPr lang="es-AR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32" t="38404" r="57301" b="35098"/>
          <a:stretch/>
        </p:blipFill>
        <p:spPr bwMode="auto">
          <a:xfrm>
            <a:off x="6271029" y="3555039"/>
            <a:ext cx="2448272" cy="2961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4539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2798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427984" y="-7077"/>
            <a:ext cx="4716016" cy="4876237"/>
          </a:xfrm>
        </p:spPr>
        <p:txBody>
          <a:bodyPr>
            <a:normAutofit fontScale="90000"/>
          </a:bodyPr>
          <a:lstStyle/>
          <a:p>
            <a:r>
              <a:rPr lang="es-AR" sz="3600" dirty="0" smtClean="0"/>
              <a:t>En el año 1951 </a:t>
            </a:r>
            <a:r>
              <a:rPr lang="es-AR" sz="3600" i="1" dirty="0" smtClean="0"/>
              <a:t>Emma </a:t>
            </a:r>
            <a:r>
              <a:rPr lang="es-AR" sz="3600" i="1" dirty="0" err="1" smtClean="0"/>
              <a:t>Grabher</a:t>
            </a:r>
            <a:r>
              <a:rPr lang="es-AR" sz="3600" dirty="0" smtClean="0"/>
              <a:t> </a:t>
            </a:r>
            <a:br>
              <a:rPr lang="es-AR" sz="3600" dirty="0" smtClean="0"/>
            </a:br>
            <a:r>
              <a:rPr lang="es-AR" sz="3600" dirty="0" smtClean="0"/>
              <a:t>se casa  con </a:t>
            </a:r>
            <a:r>
              <a:rPr lang="es-AR" sz="3600" i="1" dirty="0" smtClean="0"/>
              <a:t>Guillermo Hinnemberg</a:t>
            </a:r>
            <a:r>
              <a:rPr lang="es-AR" sz="3600" i="1" dirty="0"/>
              <a:t>.</a:t>
            </a:r>
            <a:r>
              <a:rPr lang="es-AR" sz="3600" dirty="0" smtClean="0"/>
              <a:t/>
            </a:r>
            <a:br>
              <a:rPr lang="es-AR" sz="3600" dirty="0" smtClean="0"/>
            </a:br>
            <a:r>
              <a:rPr lang="es-AR" sz="3600" dirty="0" smtClean="0"/>
              <a:t>Tiempo después se </a:t>
            </a:r>
            <a:br>
              <a:rPr lang="es-AR" sz="3600" dirty="0" smtClean="0"/>
            </a:br>
            <a:r>
              <a:rPr lang="es-AR" sz="3600" dirty="0" smtClean="0"/>
              <a:t>mudan a la Ciudad de</a:t>
            </a:r>
            <a:br>
              <a:rPr lang="es-AR" sz="3600" dirty="0" smtClean="0"/>
            </a:br>
            <a:r>
              <a:rPr lang="es-AR" sz="3600" dirty="0" smtClean="0"/>
              <a:t> Alta Gracia </a:t>
            </a:r>
            <a:br>
              <a:rPr lang="es-AR" sz="3600" dirty="0" smtClean="0"/>
            </a:br>
            <a:r>
              <a:rPr lang="es-AR" sz="3600" dirty="0" smtClean="0"/>
              <a:t>en la provincia de Córdoba.</a:t>
            </a:r>
            <a:endParaRPr lang="es-AR" sz="3600" dirty="0"/>
          </a:p>
        </p:txBody>
      </p:sp>
      <p:sp>
        <p:nvSpPr>
          <p:cNvPr id="4" name="3 CuadroTexto"/>
          <p:cNvSpPr txBox="1"/>
          <p:nvPr/>
        </p:nvSpPr>
        <p:spPr>
          <a:xfrm>
            <a:off x="4860032" y="4869160"/>
            <a:ext cx="37444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200" dirty="0" smtClean="0"/>
              <a:t>Donde en 1985 fallece Don Guillermo.</a:t>
            </a:r>
            <a:endParaRPr lang="es-AR" sz="3200" dirty="0"/>
          </a:p>
        </p:txBody>
      </p:sp>
    </p:spTree>
    <p:extLst>
      <p:ext uri="{BB962C8B-B14F-4D97-AF65-F5344CB8AC3E}">
        <p14:creationId xmlns:p14="http://schemas.microsoft.com/office/powerpoint/2010/main" val="4124309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" y="1279"/>
            <a:ext cx="9144178" cy="6943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3923928" y="188640"/>
            <a:ext cx="34173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AR" sz="4000" dirty="0" smtClean="0"/>
              <a:t>En </a:t>
            </a:r>
            <a:r>
              <a:rPr lang="es-AR" sz="4000" dirty="0"/>
              <a:t>el año </a:t>
            </a:r>
            <a:r>
              <a:rPr lang="es-AR" sz="4000" dirty="0" smtClean="0"/>
              <a:t>1945 </a:t>
            </a:r>
            <a:endParaRPr lang="es-AR" sz="4000" dirty="0"/>
          </a:p>
        </p:txBody>
      </p:sp>
      <p:sp>
        <p:nvSpPr>
          <p:cNvPr id="2" name="1 CuadroTexto"/>
          <p:cNvSpPr txBox="1"/>
          <p:nvPr/>
        </p:nvSpPr>
        <p:spPr>
          <a:xfrm>
            <a:off x="3347864" y="3573016"/>
            <a:ext cx="28443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4000" dirty="0" smtClean="0"/>
              <a:t>Se casa con </a:t>
            </a:r>
            <a:endParaRPr lang="es-AR" sz="4000" dirty="0"/>
          </a:p>
        </p:txBody>
      </p:sp>
      <p:sp>
        <p:nvSpPr>
          <p:cNvPr id="6" name="5 Rectángulo"/>
          <p:cNvSpPr/>
          <p:nvPr/>
        </p:nvSpPr>
        <p:spPr>
          <a:xfrm>
            <a:off x="2123728" y="2348880"/>
            <a:ext cx="34173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AR" sz="4000" i="1" dirty="0" smtClean="0"/>
              <a:t>Franz </a:t>
            </a:r>
            <a:r>
              <a:rPr lang="es-AR" sz="4000" i="1" dirty="0" err="1" smtClean="0"/>
              <a:t>Gebhard</a:t>
            </a:r>
            <a:r>
              <a:rPr lang="es-AR" sz="4000" i="1" dirty="0" smtClean="0"/>
              <a:t> </a:t>
            </a:r>
            <a:endParaRPr lang="es-AR" sz="4000" dirty="0"/>
          </a:p>
        </p:txBody>
      </p:sp>
      <p:sp>
        <p:nvSpPr>
          <p:cNvPr id="3" name="2 CuadroTexto"/>
          <p:cNvSpPr txBox="1"/>
          <p:nvPr/>
        </p:nvSpPr>
        <p:spPr>
          <a:xfrm>
            <a:off x="5102247" y="764704"/>
            <a:ext cx="10606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4000" dirty="0" smtClean="0"/>
              <a:t>opa</a:t>
            </a:r>
            <a:endParaRPr lang="es-AR" sz="4000" dirty="0"/>
          </a:p>
        </p:txBody>
      </p:sp>
      <p:sp>
        <p:nvSpPr>
          <p:cNvPr id="7" name="6 CuadroTexto"/>
          <p:cNvSpPr txBox="1"/>
          <p:nvPr/>
        </p:nvSpPr>
        <p:spPr>
          <a:xfrm>
            <a:off x="5292080" y="5013176"/>
            <a:ext cx="31683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4000" dirty="0" err="1" smtClean="0"/>
              <a:t>Bermidia</a:t>
            </a:r>
            <a:r>
              <a:rPr lang="es-AR" sz="4000" dirty="0" smtClean="0"/>
              <a:t> </a:t>
            </a:r>
            <a:r>
              <a:rPr lang="es-AR" sz="4000" dirty="0" err="1" smtClean="0"/>
              <a:t>Gomez</a:t>
            </a:r>
            <a:endParaRPr lang="es-AR" sz="4000" dirty="0"/>
          </a:p>
        </p:txBody>
      </p:sp>
    </p:spTree>
    <p:extLst>
      <p:ext uri="{BB962C8B-B14F-4D97-AF65-F5344CB8AC3E}">
        <p14:creationId xmlns:p14="http://schemas.microsoft.com/office/powerpoint/2010/main" val="3524945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23428" y="116632"/>
            <a:ext cx="8686800" cy="1066130"/>
          </a:xfrm>
        </p:spPr>
        <p:txBody>
          <a:bodyPr>
            <a:normAutofit fontScale="90000"/>
          </a:bodyPr>
          <a:lstStyle/>
          <a:p>
            <a:r>
              <a:rPr lang="es-AR" dirty="0" smtClean="0"/>
              <a:t>Del matrimonio  entre </a:t>
            </a:r>
            <a:r>
              <a:rPr lang="es-AR" i="1" dirty="0" smtClean="0"/>
              <a:t>Franz </a:t>
            </a:r>
            <a:r>
              <a:rPr lang="es-AR" i="1" dirty="0" err="1" smtClean="0"/>
              <a:t>Gerbhad</a:t>
            </a:r>
            <a:r>
              <a:rPr lang="es-AR" i="1" dirty="0" smtClean="0"/>
              <a:t> </a:t>
            </a:r>
            <a:r>
              <a:rPr lang="es-AR" i="1" dirty="0" err="1" smtClean="0"/>
              <a:t>Grabher</a:t>
            </a:r>
            <a:r>
              <a:rPr lang="es-AR" dirty="0" smtClean="0"/>
              <a:t> y </a:t>
            </a:r>
            <a:r>
              <a:rPr lang="es-AR" dirty="0" err="1" smtClean="0"/>
              <a:t>Bermidia</a:t>
            </a:r>
            <a:r>
              <a:rPr lang="es-AR" dirty="0" smtClean="0"/>
              <a:t> </a:t>
            </a:r>
            <a:r>
              <a:rPr lang="es-AR" dirty="0" err="1" smtClean="0"/>
              <a:t>Gomez</a:t>
            </a:r>
            <a:r>
              <a:rPr lang="es-AR" dirty="0" smtClean="0"/>
              <a:t> nacen</a:t>
            </a:r>
            <a:r>
              <a:rPr lang="es-AR" dirty="0"/>
              <a:t>: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0" t="19541" r="5405"/>
          <a:stretch/>
        </p:blipFill>
        <p:spPr bwMode="auto">
          <a:xfrm>
            <a:off x="3707904" y="2852936"/>
            <a:ext cx="4542972" cy="3471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4 Conector recto de flecha"/>
          <p:cNvCxnSpPr/>
          <p:nvPr/>
        </p:nvCxnSpPr>
        <p:spPr>
          <a:xfrm>
            <a:off x="3203848" y="3032956"/>
            <a:ext cx="2232248" cy="540060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6 Conector recto de flecha"/>
          <p:cNvCxnSpPr/>
          <p:nvPr/>
        </p:nvCxnSpPr>
        <p:spPr>
          <a:xfrm>
            <a:off x="5473790" y="2492896"/>
            <a:ext cx="394354" cy="620626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 de flecha"/>
          <p:cNvCxnSpPr>
            <a:stCxn id="19" idx="3"/>
          </p:cNvCxnSpPr>
          <p:nvPr/>
        </p:nvCxnSpPr>
        <p:spPr>
          <a:xfrm flipV="1">
            <a:off x="2938567" y="4311782"/>
            <a:ext cx="1620180" cy="46166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recto de flecha"/>
          <p:cNvCxnSpPr/>
          <p:nvPr/>
        </p:nvCxnSpPr>
        <p:spPr>
          <a:xfrm flipH="1">
            <a:off x="7236296" y="2654028"/>
            <a:ext cx="576064" cy="918988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12 CuadroTexto"/>
          <p:cNvSpPr txBox="1"/>
          <p:nvPr/>
        </p:nvSpPr>
        <p:spPr>
          <a:xfrm>
            <a:off x="6948264" y="2150985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dirty="0" smtClean="0"/>
              <a:t>3° Gertrudis</a:t>
            </a:r>
          </a:p>
        </p:txBody>
      </p:sp>
      <p:sp>
        <p:nvSpPr>
          <p:cNvPr id="16" name="15 CuadroTexto"/>
          <p:cNvSpPr txBox="1"/>
          <p:nvPr/>
        </p:nvSpPr>
        <p:spPr>
          <a:xfrm>
            <a:off x="4572000" y="2129858"/>
            <a:ext cx="1551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dirty="0" smtClean="0"/>
              <a:t>5°  Ricardo</a:t>
            </a:r>
            <a:endParaRPr lang="es-AR" sz="2400" dirty="0"/>
          </a:p>
        </p:txBody>
      </p:sp>
      <p:sp>
        <p:nvSpPr>
          <p:cNvPr id="19" name="18 CuadroTexto"/>
          <p:cNvSpPr txBox="1"/>
          <p:nvPr/>
        </p:nvSpPr>
        <p:spPr>
          <a:xfrm>
            <a:off x="1714431" y="4127115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dirty="0" smtClean="0"/>
              <a:t>4° Irene</a:t>
            </a:r>
            <a:endParaRPr lang="es-AR" sz="2400" dirty="0"/>
          </a:p>
        </p:txBody>
      </p:sp>
      <p:sp>
        <p:nvSpPr>
          <p:cNvPr id="22" name="21 CuadroTexto"/>
          <p:cNvSpPr txBox="1"/>
          <p:nvPr/>
        </p:nvSpPr>
        <p:spPr>
          <a:xfrm>
            <a:off x="1781690" y="2492896"/>
            <a:ext cx="18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dirty="0" smtClean="0"/>
              <a:t>1° María de la Cruz</a:t>
            </a:r>
          </a:p>
        </p:txBody>
      </p:sp>
      <p:sp>
        <p:nvSpPr>
          <p:cNvPr id="23" name="22 CuadroTexto"/>
          <p:cNvSpPr txBox="1"/>
          <p:nvPr/>
        </p:nvSpPr>
        <p:spPr>
          <a:xfrm>
            <a:off x="827584" y="1484784"/>
            <a:ext cx="1498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dirty="0" smtClean="0"/>
              <a:t>2° Alfredo </a:t>
            </a:r>
            <a:endParaRPr lang="es-AR" sz="2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6096" y="2060200"/>
            <a:ext cx="942975" cy="110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5013260" y="6324625"/>
            <a:ext cx="1932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En la actualidad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4030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39552" y="1268760"/>
            <a:ext cx="8229600" cy="442108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AR" sz="4400" dirty="0" smtClean="0"/>
              <a:t>Año 1961 </a:t>
            </a:r>
            <a:r>
              <a:rPr lang="es-AR" sz="4400" i="1" dirty="0" smtClean="0"/>
              <a:t>Franz </a:t>
            </a:r>
            <a:r>
              <a:rPr lang="es-AR" sz="4400" i="1" dirty="0" err="1" smtClean="0"/>
              <a:t>Gebhard</a:t>
            </a:r>
            <a:r>
              <a:rPr lang="es-AR" sz="4400" i="1" dirty="0" smtClean="0"/>
              <a:t> </a:t>
            </a:r>
            <a:r>
              <a:rPr lang="es-AR" sz="4400" i="1" dirty="0" err="1" smtClean="0"/>
              <a:t>Grabher</a:t>
            </a:r>
            <a:r>
              <a:rPr lang="es-AR" sz="4400" i="1" dirty="0" smtClean="0"/>
              <a:t> y </a:t>
            </a:r>
            <a:r>
              <a:rPr lang="es-AR" sz="4400" i="1" dirty="0" err="1" smtClean="0"/>
              <a:t>Bermidia</a:t>
            </a:r>
            <a:r>
              <a:rPr lang="es-AR" sz="4400" i="1" dirty="0" smtClean="0"/>
              <a:t> </a:t>
            </a:r>
            <a:r>
              <a:rPr lang="es-AR" sz="4400" i="1" dirty="0" err="1" smtClean="0"/>
              <a:t>Gomez</a:t>
            </a:r>
            <a:r>
              <a:rPr lang="es-AR" sz="4400" dirty="0" smtClean="0"/>
              <a:t> se mudan a la Ciudad de Eldorado. Precisamente a la calle San Luis frente a la Escuela de Comercio. Hoy la casa pertenece a la Sra. Laura </a:t>
            </a:r>
            <a:r>
              <a:rPr lang="es-AR" sz="4400" dirty="0" err="1" smtClean="0"/>
              <a:t>Aretz</a:t>
            </a:r>
            <a:endParaRPr lang="es-AR" sz="4400" dirty="0"/>
          </a:p>
        </p:txBody>
      </p:sp>
    </p:spTree>
    <p:extLst>
      <p:ext uri="{BB962C8B-B14F-4D97-AF65-F5344CB8AC3E}">
        <p14:creationId xmlns:p14="http://schemas.microsoft.com/office/powerpoint/2010/main" val="3789001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826" y="281524"/>
            <a:ext cx="28575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3724826" y="1961485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err="1">
                <a:hlinkClick r:id="rId3" tooltip="Grossglockner"/>
              </a:rPr>
              <a:t>Gross</a:t>
            </a:r>
            <a:r>
              <a:rPr lang="es-AR" dirty="0">
                <a:hlinkClick r:id="rId3" tooltip="Grossglockner"/>
              </a:rPr>
              <a:t> </a:t>
            </a:r>
            <a:r>
              <a:rPr lang="es-AR" dirty="0" err="1">
                <a:hlinkClick r:id="rId3" tooltip="Grossglockner"/>
              </a:rPr>
              <a:t>Glockner</a:t>
            </a:r>
            <a:r>
              <a:rPr lang="es-AR" dirty="0"/>
              <a:t> </a:t>
            </a:r>
            <a:r>
              <a:rPr lang="es-AR" dirty="0" smtClean="0"/>
              <a:t> </a:t>
            </a:r>
            <a:r>
              <a:rPr lang="es-AR" dirty="0"/>
              <a:t>3798 metros</a:t>
            </a:r>
          </a:p>
        </p:txBody>
      </p:sp>
      <p:sp>
        <p:nvSpPr>
          <p:cNvPr id="5" name="4 Rectángulo"/>
          <p:cNvSpPr/>
          <p:nvPr/>
        </p:nvSpPr>
        <p:spPr>
          <a:xfrm>
            <a:off x="145372" y="1506850"/>
            <a:ext cx="32923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dirty="0"/>
              <a:t>A</a:t>
            </a:r>
            <a:r>
              <a:rPr lang="es-AR" dirty="0" smtClean="0"/>
              <a:t>barca </a:t>
            </a:r>
            <a:r>
              <a:rPr lang="es-AR" dirty="0"/>
              <a:t>83. 871 km² de superficie </a:t>
            </a:r>
          </a:p>
        </p:txBody>
      </p:sp>
      <p:sp>
        <p:nvSpPr>
          <p:cNvPr id="6" name="5 Rectángulo"/>
          <p:cNvSpPr/>
          <p:nvPr/>
        </p:nvSpPr>
        <p:spPr>
          <a:xfrm>
            <a:off x="118620" y="4684494"/>
            <a:ext cx="26688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dirty="0" smtClean="0"/>
              <a:t>Dinastía </a:t>
            </a:r>
            <a:r>
              <a:rPr lang="es-AR" dirty="0"/>
              <a:t>de los </a:t>
            </a:r>
            <a:r>
              <a:rPr lang="es-AR" dirty="0">
                <a:hlinkClick r:id="rId4" tooltip="Habsburgo"/>
              </a:rPr>
              <a:t>Habsburgo</a:t>
            </a:r>
            <a:r>
              <a:rPr lang="es-AR" dirty="0"/>
              <a:t> </a:t>
            </a: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56" y="2348880"/>
            <a:ext cx="1905000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2085153" cy="1213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4276720" y="6117704"/>
            <a:ext cx="45380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dirty="0" smtClean="0"/>
              <a:t>El </a:t>
            </a:r>
            <a:r>
              <a:rPr lang="es-AR" dirty="0"/>
              <a:t>Imperio de los Habsburgo terminó en 1918</a:t>
            </a:r>
          </a:p>
        </p:txBody>
      </p:sp>
      <p:sp>
        <p:nvSpPr>
          <p:cNvPr id="2" name="1 Rectángulo"/>
          <p:cNvSpPr/>
          <p:nvPr/>
        </p:nvSpPr>
        <p:spPr>
          <a:xfrm>
            <a:off x="6163673" y="2603897"/>
            <a:ext cx="25337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dirty="0"/>
              <a:t>En </a:t>
            </a:r>
            <a:r>
              <a:rPr lang="es-AR" dirty="0" smtClean="0">
                <a:hlinkClick r:id="rId7" tooltip="1867"/>
              </a:rPr>
              <a:t>1867</a:t>
            </a:r>
            <a:r>
              <a:rPr lang="es-AR" dirty="0"/>
              <a:t>se convirtió en </a:t>
            </a:r>
            <a:r>
              <a:rPr lang="es-AR" dirty="0" smtClean="0"/>
              <a:t>el</a:t>
            </a:r>
          </a:p>
          <a:p>
            <a:r>
              <a:rPr lang="es-AR" dirty="0" smtClean="0"/>
              <a:t> Imperio </a:t>
            </a:r>
            <a:r>
              <a:rPr lang="es-AR" dirty="0"/>
              <a:t>austro-húngaro.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351" y="4365104"/>
            <a:ext cx="2619375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399826"/>
            <a:ext cx="1680394" cy="1700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3015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0"/>
                            </p:stCondLst>
                            <p:childTnLst>
                              <p:par>
                                <p:cTn id="5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27"/>
          <a:stretch/>
        </p:blipFill>
        <p:spPr bwMode="auto">
          <a:xfrm>
            <a:off x="4499992" y="248954"/>
            <a:ext cx="3756497" cy="6575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3898776" cy="6178698"/>
          </a:xfrm>
        </p:spPr>
        <p:txBody>
          <a:bodyPr>
            <a:normAutofit/>
          </a:bodyPr>
          <a:lstStyle/>
          <a:p>
            <a:r>
              <a:rPr lang="es-AR" dirty="0" smtClean="0"/>
              <a:t>En noviembre</a:t>
            </a:r>
            <a:br>
              <a:rPr lang="es-AR" dirty="0" smtClean="0"/>
            </a:br>
            <a:r>
              <a:rPr lang="es-AR" dirty="0"/>
              <a:t/>
            </a:r>
            <a:br>
              <a:rPr lang="es-AR" dirty="0"/>
            </a:br>
            <a:r>
              <a:rPr lang="es-AR" dirty="0" smtClean="0"/>
              <a:t>de 1977 </a:t>
            </a:r>
            <a:br>
              <a:rPr lang="es-AR" dirty="0" smtClean="0"/>
            </a:br>
            <a:r>
              <a:rPr lang="es-AR" dirty="0" smtClean="0"/>
              <a:t/>
            </a:r>
            <a:br>
              <a:rPr lang="es-AR" dirty="0" smtClean="0"/>
            </a:br>
            <a:r>
              <a:rPr lang="es-AR" i="1" dirty="0" smtClean="0"/>
              <a:t>Alfredo </a:t>
            </a:r>
            <a:r>
              <a:rPr lang="es-AR" i="1" dirty="0" err="1" smtClean="0"/>
              <a:t>Grabher</a:t>
            </a:r>
            <a:r>
              <a:rPr lang="es-AR" i="1" dirty="0" smtClean="0"/>
              <a:t/>
            </a:r>
            <a:br>
              <a:rPr lang="es-AR" i="1" dirty="0" smtClean="0"/>
            </a:br>
            <a:r>
              <a:rPr lang="es-AR" i="1" dirty="0"/>
              <a:t/>
            </a:r>
            <a:br>
              <a:rPr lang="es-AR" i="1" dirty="0"/>
            </a:br>
            <a:r>
              <a:rPr lang="es-AR" i="1" dirty="0" smtClean="0"/>
              <a:t> </a:t>
            </a:r>
            <a:r>
              <a:rPr lang="es-AR" dirty="0" smtClean="0"/>
              <a:t>se casa con </a:t>
            </a:r>
            <a:br>
              <a:rPr lang="es-AR" dirty="0" smtClean="0"/>
            </a:br>
            <a:r>
              <a:rPr lang="es-AR" dirty="0" smtClean="0"/>
              <a:t/>
            </a:r>
            <a:br>
              <a:rPr lang="es-AR" dirty="0" smtClean="0"/>
            </a:br>
            <a:r>
              <a:rPr lang="es-AR" i="1" dirty="0" smtClean="0"/>
              <a:t>Eva </a:t>
            </a:r>
            <a:r>
              <a:rPr lang="es-AR" i="1" dirty="0" err="1" smtClean="0"/>
              <a:t>Dabski</a:t>
            </a:r>
            <a:endParaRPr lang="es-AR" i="1" dirty="0"/>
          </a:p>
        </p:txBody>
      </p:sp>
    </p:spTree>
    <p:extLst>
      <p:ext uri="{BB962C8B-B14F-4D97-AF65-F5344CB8AC3E}">
        <p14:creationId xmlns:p14="http://schemas.microsoft.com/office/powerpoint/2010/main" val="1906835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633544" y="5013176"/>
            <a:ext cx="3002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dirty="0" smtClean="0"/>
              <a:t>Guillermo                             Gerardo</a:t>
            </a:r>
          </a:p>
        </p:txBody>
      </p:sp>
      <p:pic>
        <p:nvPicPr>
          <p:cNvPr id="10244" name="Picture 4" descr="C:\Users\Gabriela\Desktop\100NVTIM\IMAG001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37" t="39602" r="38354" b="44948"/>
          <a:stretch/>
        </p:blipFill>
        <p:spPr bwMode="auto">
          <a:xfrm>
            <a:off x="677086" y="2466933"/>
            <a:ext cx="2351179" cy="239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102" y="548680"/>
            <a:ext cx="1507650" cy="1639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404" y="523412"/>
            <a:ext cx="1535178" cy="1664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3153909" y="499853"/>
            <a:ext cx="298389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4400" dirty="0" smtClean="0"/>
              <a:t>De dicho matrimonio nacen:</a:t>
            </a:r>
            <a:endParaRPr lang="es-AR" sz="4400" dirty="0"/>
          </a:p>
        </p:txBody>
      </p:sp>
      <p:sp>
        <p:nvSpPr>
          <p:cNvPr id="12" name="11 CuadroTexto"/>
          <p:cNvSpPr txBox="1"/>
          <p:nvPr/>
        </p:nvSpPr>
        <p:spPr>
          <a:xfrm>
            <a:off x="6162890" y="5165574"/>
            <a:ext cx="1851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dirty="0" smtClean="0"/>
              <a:t>Gabriela                            Gertrudis</a:t>
            </a:r>
          </a:p>
          <a:p>
            <a:endParaRPr lang="es-AR" sz="2400" dirty="0"/>
          </a:p>
        </p:txBody>
      </p:sp>
      <p:pic>
        <p:nvPicPr>
          <p:cNvPr id="7172" name="Picture 4" descr="F:\DCIM\Alemania 2014\IMAG06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148" y="2447701"/>
            <a:ext cx="1826434" cy="2435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476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6" t="7654" r="3778" b="3324"/>
          <a:stretch/>
        </p:blipFill>
        <p:spPr bwMode="auto">
          <a:xfrm>
            <a:off x="28600" y="332656"/>
            <a:ext cx="5570502" cy="6215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5796136" y="548680"/>
            <a:ext cx="309634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4000" dirty="0" smtClean="0"/>
              <a:t>Abril de  1990</a:t>
            </a:r>
          </a:p>
          <a:p>
            <a:r>
              <a:rPr lang="es-AR" sz="4000" dirty="0"/>
              <a:t>f</a:t>
            </a:r>
            <a:r>
              <a:rPr lang="es-AR" sz="4000" dirty="0" smtClean="0"/>
              <a:t>allece en Buenos Aires Opa </a:t>
            </a:r>
            <a:r>
              <a:rPr lang="es-AR" sz="4000" i="1" dirty="0" smtClean="0"/>
              <a:t>Franz </a:t>
            </a:r>
            <a:r>
              <a:rPr lang="es-AR" sz="4000" i="1" dirty="0" err="1" smtClean="0"/>
              <a:t>Gebhard</a:t>
            </a:r>
            <a:r>
              <a:rPr lang="es-AR" sz="4000" dirty="0" smtClean="0"/>
              <a:t> </a:t>
            </a:r>
            <a:r>
              <a:rPr lang="es-AR" sz="4000" dirty="0" err="1" smtClean="0"/>
              <a:t>Grabher</a:t>
            </a:r>
            <a:endParaRPr lang="es-AR" sz="4000" dirty="0"/>
          </a:p>
        </p:txBody>
      </p:sp>
    </p:spTree>
    <p:extLst>
      <p:ext uri="{BB962C8B-B14F-4D97-AF65-F5344CB8AC3E}">
        <p14:creationId xmlns:p14="http://schemas.microsoft.com/office/powerpoint/2010/main" val="812072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27806" y="53753"/>
            <a:ext cx="9171806" cy="1143000"/>
          </a:xfrm>
        </p:spPr>
        <p:txBody>
          <a:bodyPr>
            <a:normAutofit/>
          </a:bodyPr>
          <a:lstStyle/>
          <a:p>
            <a:r>
              <a:rPr lang="es-AR" i="1" dirty="0" smtClean="0"/>
              <a:t>Emma </a:t>
            </a:r>
            <a:r>
              <a:rPr lang="es-AR" i="1" dirty="0" err="1" smtClean="0"/>
              <a:t>Grabher</a:t>
            </a:r>
            <a:r>
              <a:rPr lang="es-AR" dirty="0" smtClean="0"/>
              <a:t> en sus 85 años.</a:t>
            </a:r>
            <a:endParaRPr lang="es-AR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 dirty="0"/>
          </a:p>
        </p:txBody>
      </p:sp>
      <p:pic>
        <p:nvPicPr>
          <p:cNvPr id="1026" name="Picture 2" descr="F:\Emma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3"/>
            <a:ext cx="9144000" cy="5629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185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AR" dirty="0" smtClean="0"/>
              <a:t>Agosto de 2003 viajé a Austria,</a:t>
            </a:r>
            <a:br>
              <a:rPr lang="es-AR" dirty="0" smtClean="0"/>
            </a:br>
            <a:r>
              <a:rPr lang="es-AR" dirty="0" smtClean="0"/>
              <a:t>la tierra de mis ancestros.</a:t>
            </a:r>
            <a:endParaRPr lang="es-AR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12775"/>
            <a:ext cx="7632848" cy="5246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7957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271463"/>
            <a:ext cx="9086850" cy="631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1835696" y="704890"/>
            <a:ext cx="2448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4000" dirty="0" err="1" smtClean="0"/>
              <a:t>Voralberg</a:t>
            </a:r>
            <a:endParaRPr lang="es-AR" sz="4000" dirty="0"/>
          </a:p>
        </p:txBody>
      </p:sp>
    </p:spTree>
    <p:extLst>
      <p:ext uri="{BB962C8B-B14F-4D97-AF65-F5344CB8AC3E}">
        <p14:creationId xmlns:p14="http://schemas.microsoft.com/office/powerpoint/2010/main" val="2500438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0"/>
            <a:ext cx="48245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12160" y="404664"/>
            <a:ext cx="2890664" cy="2434282"/>
          </a:xfrm>
        </p:spPr>
        <p:txBody>
          <a:bodyPr>
            <a:normAutofit/>
          </a:bodyPr>
          <a:lstStyle/>
          <a:p>
            <a:r>
              <a:rPr lang="es-AR" dirty="0" smtClean="0"/>
              <a:t>Entrada al pueblo de mis abuelos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021982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457" y="-1166"/>
            <a:ext cx="5270143" cy="6859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2521" y="5229200"/>
            <a:ext cx="8229600" cy="1143000"/>
          </a:xfrm>
        </p:spPr>
        <p:txBody>
          <a:bodyPr/>
          <a:lstStyle/>
          <a:p>
            <a:r>
              <a:rPr lang="es-AR" dirty="0" smtClean="0"/>
              <a:t>Probando trajecito típico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568487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965" y="0"/>
            <a:ext cx="479235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2483768" cy="3789040"/>
          </a:xfrm>
        </p:spPr>
        <p:txBody>
          <a:bodyPr>
            <a:normAutofit/>
          </a:bodyPr>
          <a:lstStyle/>
          <a:p>
            <a:r>
              <a:rPr lang="es-AR" dirty="0" smtClean="0"/>
              <a:t>Febrero de 2004</a:t>
            </a:r>
            <a:br>
              <a:rPr lang="es-AR" dirty="0" smtClean="0"/>
            </a:br>
            <a:r>
              <a:rPr lang="es-AR" dirty="0" smtClean="0"/>
              <a:t>frontera seca con Alemania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4160923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14"/>
            <a:ext cx="9144000" cy="6845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611560" y="5877272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200" dirty="0" smtClean="0"/>
              <a:t>Así se encuentra hoy la casa de mis bisabuelos </a:t>
            </a:r>
            <a:endParaRPr lang="es-AR" sz="3200" dirty="0"/>
          </a:p>
        </p:txBody>
      </p:sp>
    </p:spTree>
    <p:extLst>
      <p:ext uri="{BB962C8B-B14F-4D97-AF65-F5344CB8AC3E}">
        <p14:creationId xmlns:p14="http://schemas.microsoft.com/office/powerpoint/2010/main" val="1848494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764704"/>
            <a:ext cx="1814397" cy="112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017" y="396592"/>
            <a:ext cx="3226929" cy="1863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5220072" y="2283908"/>
            <a:ext cx="32378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dirty="0"/>
              <a:t>E</a:t>
            </a:r>
            <a:r>
              <a:rPr lang="es-AR" dirty="0" smtClean="0"/>
              <a:t>n </a:t>
            </a:r>
            <a:r>
              <a:rPr lang="es-AR" dirty="0"/>
              <a:t>1955 </a:t>
            </a:r>
            <a:r>
              <a:rPr lang="es-AR" dirty="0" smtClean="0"/>
              <a:t> se crea </a:t>
            </a:r>
          </a:p>
          <a:p>
            <a:r>
              <a:rPr lang="es-AR" dirty="0" smtClean="0"/>
              <a:t>la Segunda </a:t>
            </a:r>
            <a:r>
              <a:rPr lang="es-AR" dirty="0"/>
              <a:t>República de </a:t>
            </a:r>
            <a:r>
              <a:rPr lang="es-AR" dirty="0" smtClean="0"/>
              <a:t>Austria.</a:t>
            </a:r>
            <a:endParaRPr lang="es-AR" dirty="0"/>
          </a:p>
        </p:txBody>
      </p:sp>
      <p:sp>
        <p:nvSpPr>
          <p:cNvPr id="5" name="4 Rectángulo"/>
          <p:cNvSpPr/>
          <p:nvPr/>
        </p:nvSpPr>
        <p:spPr>
          <a:xfrm>
            <a:off x="395536" y="2060848"/>
            <a:ext cx="32403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dirty="0"/>
              <a:t>La </a:t>
            </a:r>
            <a:r>
              <a:rPr lang="es-AR" dirty="0" smtClean="0"/>
              <a:t>Primera República de Austria</a:t>
            </a:r>
            <a:endParaRPr lang="es-AR" dirty="0" smtClean="0">
              <a:latin typeface="Calibri" pitchFamily="34" charset="0"/>
            </a:endParaRPr>
          </a:p>
          <a:p>
            <a:r>
              <a:rPr lang="es-AR" dirty="0"/>
              <a:t> se estableció en </a:t>
            </a:r>
            <a:r>
              <a:rPr lang="es-AR" dirty="0" smtClean="0"/>
              <a:t>1919.</a:t>
            </a:r>
            <a:endParaRPr lang="es-AR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608" y="3501008"/>
            <a:ext cx="2873896" cy="2155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806280" y="5905723"/>
            <a:ext cx="2418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Hoy </a:t>
            </a:r>
            <a:r>
              <a:rPr lang="es-AR" smtClean="0"/>
              <a:t>es un Gobierno </a:t>
            </a:r>
            <a:r>
              <a:rPr lang="es-AR" dirty="0" smtClean="0"/>
              <a:t>Parlamentario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599811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3905"/>
            <a:ext cx="8229600" cy="1143000"/>
          </a:xfrm>
        </p:spPr>
        <p:txBody>
          <a:bodyPr/>
          <a:lstStyle/>
          <a:p>
            <a:r>
              <a:rPr lang="es-AR" dirty="0" smtClean="0"/>
              <a:t>Año 2014 </a:t>
            </a:r>
            <a:endParaRPr lang="es-AR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49221" y="984357"/>
            <a:ext cx="8229600" cy="892696"/>
          </a:xfrm>
        </p:spPr>
        <p:txBody>
          <a:bodyPr/>
          <a:lstStyle/>
          <a:p>
            <a:pPr marL="0" indent="0">
              <a:buNone/>
            </a:pPr>
            <a:r>
              <a:rPr lang="es-AR" dirty="0" smtClean="0"/>
              <a:t>Parlamento austríaco en Viena.</a:t>
            </a:r>
            <a:endParaRPr lang="es-AR" dirty="0"/>
          </a:p>
        </p:txBody>
      </p:sp>
      <p:pic>
        <p:nvPicPr>
          <p:cNvPr id="13314" name="Picture 2" descr="F:\DCIM\Alemania 2014\IMAG04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44824"/>
            <a:ext cx="3672408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F:\DCIM\Alemania 2014\IMAG04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44824"/>
            <a:ext cx="3672408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7925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:\DCIM\Alemania 2014\IMAG04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23528" y="116632"/>
            <a:ext cx="8229600" cy="1143000"/>
          </a:xfrm>
        </p:spPr>
        <p:txBody>
          <a:bodyPr/>
          <a:lstStyle/>
          <a:p>
            <a:r>
              <a:rPr lang="es-AR" dirty="0" err="1" smtClean="0"/>
              <a:t>Schloß</a:t>
            </a:r>
            <a:r>
              <a:rPr lang="es-AR" dirty="0" smtClean="0"/>
              <a:t> </a:t>
            </a:r>
            <a:r>
              <a:rPr lang="es-AR" dirty="0" err="1" smtClean="0"/>
              <a:t>Schönbrünn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262597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2" t="11099" r="19856" b="33686"/>
          <a:stretch/>
        </p:blipFill>
        <p:spPr bwMode="auto">
          <a:xfrm>
            <a:off x="6230100" y="5594672"/>
            <a:ext cx="209293" cy="268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8" t="4804" r="33701" b="38961"/>
          <a:stretch/>
        </p:blipFill>
        <p:spPr bwMode="auto">
          <a:xfrm>
            <a:off x="5487114" y="5585260"/>
            <a:ext cx="266643" cy="284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90" t="17951" r="40851" b="58003"/>
          <a:stretch/>
        </p:blipFill>
        <p:spPr bwMode="auto">
          <a:xfrm>
            <a:off x="6857205" y="4737953"/>
            <a:ext cx="225325" cy="296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2" r="10679" b="20777"/>
          <a:stretch/>
        </p:blipFill>
        <p:spPr bwMode="auto">
          <a:xfrm>
            <a:off x="4740627" y="4729282"/>
            <a:ext cx="234377" cy="297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69" t="21188" r="25095" b="57715"/>
          <a:stretch/>
        </p:blipFill>
        <p:spPr bwMode="auto">
          <a:xfrm>
            <a:off x="5490195" y="3858121"/>
            <a:ext cx="244452" cy="275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8" t="34427" r="12963" b="34083"/>
          <a:stretch/>
        </p:blipFill>
        <p:spPr bwMode="auto">
          <a:xfrm>
            <a:off x="3923838" y="3851427"/>
            <a:ext cx="304800" cy="291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7" r="17171" b="30024"/>
          <a:stretch/>
        </p:blipFill>
        <p:spPr bwMode="auto">
          <a:xfrm>
            <a:off x="3438395" y="2944242"/>
            <a:ext cx="304801" cy="281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8" r="17500" b="38119"/>
          <a:stretch/>
        </p:blipFill>
        <p:spPr bwMode="auto">
          <a:xfrm>
            <a:off x="4479139" y="2932861"/>
            <a:ext cx="350472" cy="29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16 Rectángulo"/>
          <p:cNvSpPr/>
          <p:nvPr/>
        </p:nvSpPr>
        <p:spPr>
          <a:xfrm>
            <a:off x="233772" y="72334"/>
            <a:ext cx="304800" cy="27722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6" name="5 Elipse"/>
          <p:cNvSpPr/>
          <p:nvPr/>
        </p:nvSpPr>
        <p:spPr>
          <a:xfrm>
            <a:off x="1275481" y="65519"/>
            <a:ext cx="350472" cy="294847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5" name="14 CuadroTexto"/>
          <p:cNvSpPr txBox="1"/>
          <p:nvPr/>
        </p:nvSpPr>
        <p:spPr>
          <a:xfrm>
            <a:off x="0" y="297329"/>
            <a:ext cx="9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err="1" smtClean="0"/>
              <a:t>Anton</a:t>
            </a:r>
            <a:r>
              <a:rPr lang="es-AR" dirty="0" smtClean="0"/>
              <a:t> </a:t>
            </a:r>
          </a:p>
          <a:p>
            <a:r>
              <a:rPr lang="es-AR" dirty="0" err="1" smtClean="0"/>
              <a:t>Grabher</a:t>
            </a:r>
            <a:endParaRPr lang="es-AR" dirty="0"/>
          </a:p>
        </p:txBody>
      </p:sp>
      <p:sp>
        <p:nvSpPr>
          <p:cNvPr id="16" name="15 CuadroTexto"/>
          <p:cNvSpPr txBox="1"/>
          <p:nvPr/>
        </p:nvSpPr>
        <p:spPr>
          <a:xfrm>
            <a:off x="999299" y="334397"/>
            <a:ext cx="1111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err="1" smtClean="0"/>
              <a:t>Franziska</a:t>
            </a:r>
            <a:r>
              <a:rPr lang="es-AR" dirty="0" smtClean="0"/>
              <a:t>  </a:t>
            </a:r>
          </a:p>
          <a:p>
            <a:r>
              <a:rPr lang="es-AR" dirty="0" err="1" smtClean="0"/>
              <a:t>Imler</a:t>
            </a:r>
            <a:endParaRPr lang="es-AR" dirty="0"/>
          </a:p>
        </p:txBody>
      </p:sp>
      <p:sp>
        <p:nvSpPr>
          <p:cNvPr id="27" name="26 Rectángulo"/>
          <p:cNvSpPr/>
          <p:nvPr/>
        </p:nvSpPr>
        <p:spPr>
          <a:xfrm>
            <a:off x="819200" y="1130054"/>
            <a:ext cx="304800" cy="27722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9" name="28 Rectángulo"/>
          <p:cNvSpPr/>
          <p:nvPr/>
        </p:nvSpPr>
        <p:spPr>
          <a:xfrm>
            <a:off x="5466655" y="5592291"/>
            <a:ext cx="304800" cy="27722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0" name="29 Rectángulo"/>
          <p:cNvSpPr/>
          <p:nvPr/>
        </p:nvSpPr>
        <p:spPr>
          <a:xfrm>
            <a:off x="3923838" y="3854571"/>
            <a:ext cx="304800" cy="27722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1" name="30 Rectángulo"/>
          <p:cNvSpPr/>
          <p:nvPr/>
        </p:nvSpPr>
        <p:spPr>
          <a:xfrm>
            <a:off x="4704903" y="4738092"/>
            <a:ext cx="304800" cy="27722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2" name="31 Rectángulo"/>
          <p:cNvSpPr/>
          <p:nvPr/>
        </p:nvSpPr>
        <p:spPr>
          <a:xfrm>
            <a:off x="1942169" y="2160520"/>
            <a:ext cx="304800" cy="27722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3" name="32 Rectángulo"/>
          <p:cNvSpPr/>
          <p:nvPr/>
        </p:nvSpPr>
        <p:spPr>
          <a:xfrm>
            <a:off x="4980916" y="1115705"/>
            <a:ext cx="304800" cy="27722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4" name="33 Rectángulo"/>
          <p:cNvSpPr/>
          <p:nvPr/>
        </p:nvSpPr>
        <p:spPr>
          <a:xfrm>
            <a:off x="3438396" y="2944242"/>
            <a:ext cx="304800" cy="27722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5" name="34 Rectángulo"/>
          <p:cNvSpPr/>
          <p:nvPr/>
        </p:nvSpPr>
        <p:spPr>
          <a:xfrm>
            <a:off x="2770617" y="83140"/>
            <a:ext cx="304800" cy="27722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7" name="36 CuadroTexto"/>
          <p:cNvSpPr txBox="1"/>
          <p:nvPr/>
        </p:nvSpPr>
        <p:spPr>
          <a:xfrm>
            <a:off x="2387649" y="363657"/>
            <a:ext cx="12795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Hans Georg </a:t>
            </a:r>
            <a:r>
              <a:rPr lang="es-AR" dirty="0" err="1" smtClean="0"/>
              <a:t>Hämmerle</a:t>
            </a:r>
            <a:endParaRPr lang="es-AR" dirty="0" smtClean="0"/>
          </a:p>
        </p:txBody>
      </p:sp>
      <p:sp>
        <p:nvSpPr>
          <p:cNvPr id="38" name="37 Elipse"/>
          <p:cNvSpPr/>
          <p:nvPr/>
        </p:nvSpPr>
        <p:spPr>
          <a:xfrm>
            <a:off x="6156450" y="5579964"/>
            <a:ext cx="350472" cy="294847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9" name="38 CuadroTexto"/>
          <p:cNvSpPr txBox="1"/>
          <p:nvPr/>
        </p:nvSpPr>
        <p:spPr>
          <a:xfrm>
            <a:off x="3727315" y="375662"/>
            <a:ext cx="1276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María Anna Hagen</a:t>
            </a:r>
            <a:endParaRPr lang="es-AR" dirty="0"/>
          </a:p>
        </p:txBody>
      </p:sp>
      <p:sp>
        <p:nvSpPr>
          <p:cNvPr id="40" name="39 Elipse"/>
          <p:cNvSpPr/>
          <p:nvPr/>
        </p:nvSpPr>
        <p:spPr>
          <a:xfrm>
            <a:off x="4160777" y="79374"/>
            <a:ext cx="350472" cy="294847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41" name="40 Elipse"/>
          <p:cNvSpPr/>
          <p:nvPr/>
        </p:nvSpPr>
        <p:spPr>
          <a:xfrm>
            <a:off x="6638071" y="1113223"/>
            <a:ext cx="350472" cy="294847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42" name="41 Elipse"/>
          <p:cNvSpPr/>
          <p:nvPr/>
        </p:nvSpPr>
        <p:spPr>
          <a:xfrm>
            <a:off x="4479139" y="2930881"/>
            <a:ext cx="350472" cy="294847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43" name="42 Elipse"/>
          <p:cNvSpPr/>
          <p:nvPr/>
        </p:nvSpPr>
        <p:spPr>
          <a:xfrm>
            <a:off x="5433130" y="3841871"/>
            <a:ext cx="350472" cy="294847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44" name="43 Elipse"/>
          <p:cNvSpPr/>
          <p:nvPr/>
        </p:nvSpPr>
        <p:spPr>
          <a:xfrm>
            <a:off x="5768252" y="2142899"/>
            <a:ext cx="350472" cy="294847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46" name="45 Elipse"/>
          <p:cNvSpPr/>
          <p:nvPr/>
        </p:nvSpPr>
        <p:spPr>
          <a:xfrm>
            <a:off x="3491994" y="1119809"/>
            <a:ext cx="350472" cy="294847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47" name="46 CuadroTexto"/>
          <p:cNvSpPr txBox="1"/>
          <p:nvPr/>
        </p:nvSpPr>
        <p:spPr>
          <a:xfrm>
            <a:off x="107503" y="1398392"/>
            <a:ext cx="1834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Johann </a:t>
            </a:r>
            <a:r>
              <a:rPr lang="es-AR" dirty="0" err="1" smtClean="0"/>
              <a:t>Grabher</a:t>
            </a:r>
            <a:endParaRPr lang="es-AR" dirty="0"/>
          </a:p>
        </p:txBody>
      </p:sp>
      <p:sp>
        <p:nvSpPr>
          <p:cNvPr id="48" name="47 CuadroTexto"/>
          <p:cNvSpPr txBox="1"/>
          <p:nvPr/>
        </p:nvSpPr>
        <p:spPr>
          <a:xfrm>
            <a:off x="2957356" y="1414656"/>
            <a:ext cx="12795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María Anna </a:t>
            </a:r>
            <a:r>
              <a:rPr lang="es-AR" dirty="0" err="1" smtClean="0"/>
              <a:t>Hämmerle</a:t>
            </a:r>
            <a:endParaRPr lang="es-AR" dirty="0" smtClean="0"/>
          </a:p>
        </p:txBody>
      </p:sp>
      <p:sp>
        <p:nvSpPr>
          <p:cNvPr id="49" name="48 CuadroTexto"/>
          <p:cNvSpPr txBox="1"/>
          <p:nvPr/>
        </p:nvSpPr>
        <p:spPr>
          <a:xfrm>
            <a:off x="4776109" y="1459742"/>
            <a:ext cx="877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err="1" smtClean="0"/>
              <a:t>Anton</a:t>
            </a:r>
            <a:endParaRPr lang="es-AR" dirty="0" smtClean="0"/>
          </a:p>
          <a:p>
            <a:r>
              <a:rPr lang="es-AR" dirty="0" err="1" smtClean="0"/>
              <a:t>Jussel</a:t>
            </a:r>
            <a:endParaRPr lang="es-AR" dirty="0" smtClean="0"/>
          </a:p>
        </p:txBody>
      </p:sp>
      <p:sp>
        <p:nvSpPr>
          <p:cNvPr id="50" name="49 CuadroTexto"/>
          <p:cNvSpPr txBox="1"/>
          <p:nvPr/>
        </p:nvSpPr>
        <p:spPr>
          <a:xfrm>
            <a:off x="6174941" y="1459742"/>
            <a:ext cx="1349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err="1" smtClean="0"/>
              <a:t>Margaretha</a:t>
            </a:r>
            <a:endParaRPr lang="es-AR" dirty="0" smtClean="0"/>
          </a:p>
          <a:p>
            <a:r>
              <a:rPr lang="es-AR" dirty="0" smtClean="0"/>
              <a:t> </a:t>
            </a:r>
            <a:r>
              <a:rPr lang="es-AR" dirty="0" err="1" smtClean="0"/>
              <a:t>Schelling</a:t>
            </a:r>
            <a:endParaRPr lang="es-AR" dirty="0" smtClean="0"/>
          </a:p>
        </p:txBody>
      </p:sp>
      <p:sp>
        <p:nvSpPr>
          <p:cNvPr id="51" name="50 CuadroTexto"/>
          <p:cNvSpPr txBox="1"/>
          <p:nvPr/>
        </p:nvSpPr>
        <p:spPr>
          <a:xfrm>
            <a:off x="957188" y="2445851"/>
            <a:ext cx="2322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Johann Georg </a:t>
            </a:r>
            <a:r>
              <a:rPr lang="es-AR" dirty="0" err="1" smtClean="0"/>
              <a:t>Grabher</a:t>
            </a:r>
            <a:endParaRPr lang="es-AR" dirty="0"/>
          </a:p>
        </p:txBody>
      </p:sp>
      <p:sp>
        <p:nvSpPr>
          <p:cNvPr id="52" name="51 CuadroTexto"/>
          <p:cNvSpPr txBox="1"/>
          <p:nvPr/>
        </p:nvSpPr>
        <p:spPr>
          <a:xfrm>
            <a:off x="5393321" y="2437746"/>
            <a:ext cx="1630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Elizabeth </a:t>
            </a:r>
            <a:r>
              <a:rPr lang="es-AR" dirty="0" err="1" smtClean="0"/>
              <a:t>Jussel</a:t>
            </a:r>
            <a:endParaRPr lang="es-AR" dirty="0"/>
          </a:p>
        </p:txBody>
      </p:sp>
      <p:sp>
        <p:nvSpPr>
          <p:cNvPr id="53" name="52 CuadroTexto"/>
          <p:cNvSpPr txBox="1"/>
          <p:nvPr/>
        </p:nvSpPr>
        <p:spPr>
          <a:xfrm>
            <a:off x="1975114" y="3233652"/>
            <a:ext cx="2088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Josef Franz </a:t>
            </a:r>
            <a:r>
              <a:rPr lang="es-AR" dirty="0" err="1" smtClean="0"/>
              <a:t>Grabher</a:t>
            </a:r>
            <a:endParaRPr lang="es-AR" dirty="0"/>
          </a:p>
        </p:txBody>
      </p:sp>
      <p:sp>
        <p:nvSpPr>
          <p:cNvPr id="54" name="53 CuadroTexto"/>
          <p:cNvSpPr txBox="1"/>
          <p:nvPr/>
        </p:nvSpPr>
        <p:spPr>
          <a:xfrm>
            <a:off x="4348583" y="3235368"/>
            <a:ext cx="1119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Christine</a:t>
            </a:r>
          </a:p>
          <a:p>
            <a:r>
              <a:rPr lang="es-AR" dirty="0" smtClean="0"/>
              <a:t> </a:t>
            </a:r>
            <a:r>
              <a:rPr lang="es-AR" dirty="0" err="1"/>
              <a:t>B</a:t>
            </a:r>
            <a:r>
              <a:rPr lang="es-AR" dirty="0" err="1" smtClean="0"/>
              <a:t>öhler</a:t>
            </a:r>
            <a:endParaRPr lang="es-AR" dirty="0"/>
          </a:p>
        </p:txBody>
      </p:sp>
      <p:sp>
        <p:nvSpPr>
          <p:cNvPr id="55" name="54 CuadroTexto"/>
          <p:cNvSpPr txBox="1"/>
          <p:nvPr/>
        </p:nvSpPr>
        <p:spPr>
          <a:xfrm>
            <a:off x="2419127" y="4159746"/>
            <a:ext cx="2444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Franz </a:t>
            </a:r>
            <a:r>
              <a:rPr lang="es-AR" dirty="0" err="1" smtClean="0"/>
              <a:t>Gebhard</a:t>
            </a:r>
            <a:r>
              <a:rPr lang="es-AR" dirty="0" smtClean="0"/>
              <a:t> </a:t>
            </a:r>
            <a:r>
              <a:rPr lang="es-AR" dirty="0" err="1" smtClean="0"/>
              <a:t>Grabher</a:t>
            </a:r>
            <a:endParaRPr lang="es-AR" dirty="0"/>
          </a:p>
        </p:txBody>
      </p:sp>
      <p:sp>
        <p:nvSpPr>
          <p:cNvPr id="56" name="55 CuadroTexto"/>
          <p:cNvSpPr txBox="1"/>
          <p:nvPr/>
        </p:nvSpPr>
        <p:spPr>
          <a:xfrm>
            <a:off x="4988497" y="4180262"/>
            <a:ext cx="1802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err="1" smtClean="0"/>
              <a:t>Bermidia</a:t>
            </a:r>
            <a:r>
              <a:rPr lang="es-AR" dirty="0" smtClean="0"/>
              <a:t> </a:t>
            </a:r>
            <a:r>
              <a:rPr lang="es-AR" dirty="0" err="1" smtClean="0"/>
              <a:t>Gomez</a:t>
            </a:r>
            <a:endParaRPr lang="es-AR" dirty="0"/>
          </a:p>
        </p:txBody>
      </p:sp>
      <p:sp>
        <p:nvSpPr>
          <p:cNvPr id="57" name="56 CuadroTexto"/>
          <p:cNvSpPr txBox="1"/>
          <p:nvPr/>
        </p:nvSpPr>
        <p:spPr>
          <a:xfrm>
            <a:off x="3732993" y="5043750"/>
            <a:ext cx="1858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Alfredo  </a:t>
            </a:r>
            <a:r>
              <a:rPr lang="es-AR" dirty="0" err="1" smtClean="0"/>
              <a:t>Grabher</a:t>
            </a:r>
            <a:endParaRPr lang="es-AR" dirty="0"/>
          </a:p>
        </p:txBody>
      </p:sp>
      <p:sp>
        <p:nvSpPr>
          <p:cNvPr id="58" name="57 CuadroTexto"/>
          <p:cNvSpPr txBox="1"/>
          <p:nvPr/>
        </p:nvSpPr>
        <p:spPr>
          <a:xfrm>
            <a:off x="6265821" y="5061197"/>
            <a:ext cx="1802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Eva Ester </a:t>
            </a:r>
            <a:r>
              <a:rPr lang="es-AR" dirty="0" err="1" smtClean="0"/>
              <a:t>Dabski</a:t>
            </a:r>
            <a:endParaRPr lang="es-AR" dirty="0"/>
          </a:p>
        </p:txBody>
      </p:sp>
      <p:sp>
        <p:nvSpPr>
          <p:cNvPr id="59" name="58 CuadroTexto"/>
          <p:cNvSpPr txBox="1"/>
          <p:nvPr/>
        </p:nvSpPr>
        <p:spPr>
          <a:xfrm>
            <a:off x="3170505" y="5869517"/>
            <a:ext cx="2837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Guillermo Gerardo  </a:t>
            </a:r>
            <a:r>
              <a:rPr lang="es-AR" dirty="0" err="1" smtClean="0"/>
              <a:t>Grabher</a:t>
            </a:r>
            <a:endParaRPr lang="es-AR" dirty="0"/>
          </a:p>
        </p:txBody>
      </p:sp>
      <p:sp>
        <p:nvSpPr>
          <p:cNvPr id="60" name="59 CuadroTexto"/>
          <p:cNvSpPr txBox="1"/>
          <p:nvPr/>
        </p:nvSpPr>
        <p:spPr>
          <a:xfrm>
            <a:off x="6050827" y="5869517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Gabriela Gertrudis  </a:t>
            </a:r>
            <a:r>
              <a:rPr lang="es-AR" dirty="0" err="1" smtClean="0"/>
              <a:t>Grabher</a:t>
            </a:r>
            <a:endParaRPr lang="es-AR" dirty="0"/>
          </a:p>
        </p:txBody>
      </p:sp>
      <p:sp>
        <p:nvSpPr>
          <p:cNvPr id="69" name="68 Elipse"/>
          <p:cNvSpPr/>
          <p:nvPr/>
        </p:nvSpPr>
        <p:spPr>
          <a:xfrm>
            <a:off x="6794766" y="4739577"/>
            <a:ext cx="350472" cy="294847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cxnSp>
        <p:nvCxnSpPr>
          <p:cNvPr id="62" name="61 Conector recto"/>
          <p:cNvCxnSpPr>
            <a:stCxn id="17" idx="3"/>
            <a:endCxn id="6" idx="2"/>
          </p:cNvCxnSpPr>
          <p:nvPr/>
        </p:nvCxnSpPr>
        <p:spPr>
          <a:xfrm>
            <a:off x="538572" y="210947"/>
            <a:ext cx="736909" cy="1996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8" name="2047 Conector recto de flecha"/>
          <p:cNvCxnSpPr>
            <a:endCxn id="27" idx="0"/>
          </p:cNvCxnSpPr>
          <p:nvPr/>
        </p:nvCxnSpPr>
        <p:spPr>
          <a:xfrm>
            <a:off x="971600" y="210947"/>
            <a:ext cx="0" cy="919107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77 Conector recto"/>
          <p:cNvCxnSpPr>
            <a:stCxn id="33" idx="3"/>
            <a:endCxn id="41" idx="2"/>
          </p:cNvCxnSpPr>
          <p:nvPr/>
        </p:nvCxnSpPr>
        <p:spPr>
          <a:xfrm>
            <a:off x="5285716" y="1254318"/>
            <a:ext cx="1352355" cy="6329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78 Conector recto"/>
          <p:cNvCxnSpPr>
            <a:stCxn id="35" idx="3"/>
            <a:endCxn id="40" idx="2"/>
          </p:cNvCxnSpPr>
          <p:nvPr/>
        </p:nvCxnSpPr>
        <p:spPr>
          <a:xfrm>
            <a:off x="3075417" y="221753"/>
            <a:ext cx="1085360" cy="5045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85 Conector recto de flecha"/>
          <p:cNvCxnSpPr>
            <a:endCxn id="44" idx="0"/>
          </p:cNvCxnSpPr>
          <p:nvPr/>
        </p:nvCxnSpPr>
        <p:spPr>
          <a:xfrm>
            <a:off x="5943488" y="1267233"/>
            <a:ext cx="0" cy="875666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87 Conector recto de flecha"/>
          <p:cNvCxnSpPr>
            <a:endCxn id="46" idx="0"/>
          </p:cNvCxnSpPr>
          <p:nvPr/>
        </p:nvCxnSpPr>
        <p:spPr>
          <a:xfrm>
            <a:off x="3667230" y="228838"/>
            <a:ext cx="0" cy="890971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96 Conector recto de flecha"/>
          <p:cNvCxnSpPr/>
          <p:nvPr/>
        </p:nvCxnSpPr>
        <p:spPr>
          <a:xfrm>
            <a:off x="4073455" y="3082855"/>
            <a:ext cx="0" cy="763457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97 Conector recto de flecha"/>
          <p:cNvCxnSpPr/>
          <p:nvPr/>
        </p:nvCxnSpPr>
        <p:spPr>
          <a:xfrm>
            <a:off x="3586635" y="2290322"/>
            <a:ext cx="0" cy="634622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98 Conector recto de flecha"/>
          <p:cNvCxnSpPr>
            <a:endCxn id="32" idx="0"/>
          </p:cNvCxnSpPr>
          <p:nvPr/>
        </p:nvCxnSpPr>
        <p:spPr>
          <a:xfrm>
            <a:off x="2094569" y="1268667"/>
            <a:ext cx="0" cy="891853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99 Conector recto de flecha"/>
          <p:cNvCxnSpPr/>
          <p:nvPr/>
        </p:nvCxnSpPr>
        <p:spPr>
          <a:xfrm>
            <a:off x="5617344" y="4876705"/>
            <a:ext cx="1" cy="698009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100 Conector recto de flecha"/>
          <p:cNvCxnSpPr/>
          <p:nvPr/>
        </p:nvCxnSpPr>
        <p:spPr>
          <a:xfrm flipH="1">
            <a:off x="4860032" y="3989295"/>
            <a:ext cx="8606" cy="732922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101 Conector recto"/>
          <p:cNvCxnSpPr>
            <a:stCxn id="27" idx="3"/>
            <a:endCxn id="46" idx="2"/>
          </p:cNvCxnSpPr>
          <p:nvPr/>
        </p:nvCxnSpPr>
        <p:spPr>
          <a:xfrm flipV="1">
            <a:off x="1124000" y="1267233"/>
            <a:ext cx="2367994" cy="1434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102 Conector recto"/>
          <p:cNvCxnSpPr>
            <a:stCxn id="32" idx="3"/>
            <a:endCxn id="44" idx="2"/>
          </p:cNvCxnSpPr>
          <p:nvPr/>
        </p:nvCxnSpPr>
        <p:spPr>
          <a:xfrm flipV="1">
            <a:off x="2246969" y="2290323"/>
            <a:ext cx="3521283" cy="881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103 Conector recto"/>
          <p:cNvCxnSpPr>
            <a:stCxn id="2050" idx="3"/>
            <a:endCxn id="42" idx="2"/>
          </p:cNvCxnSpPr>
          <p:nvPr/>
        </p:nvCxnSpPr>
        <p:spPr>
          <a:xfrm flipV="1">
            <a:off x="3743196" y="3078305"/>
            <a:ext cx="735943" cy="668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104 Conector recto"/>
          <p:cNvCxnSpPr>
            <a:stCxn id="30" idx="3"/>
            <a:endCxn id="43" idx="2"/>
          </p:cNvCxnSpPr>
          <p:nvPr/>
        </p:nvCxnSpPr>
        <p:spPr>
          <a:xfrm flipV="1">
            <a:off x="4228638" y="3989295"/>
            <a:ext cx="1204492" cy="3889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105 Conector recto"/>
          <p:cNvCxnSpPr>
            <a:stCxn id="31" idx="3"/>
            <a:endCxn id="69" idx="2"/>
          </p:cNvCxnSpPr>
          <p:nvPr/>
        </p:nvCxnSpPr>
        <p:spPr>
          <a:xfrm>
            <a:off x="5009703" y="4876705"/>
            <a:ext cx="1785063" cy="10296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125 Conector recto de flecha"/>
          <p:cNvCxnSpPr/>
          <p:nvPr/>
        </p:nvCxnSpPr>
        <p:spPr>
          <a:xfrm>
            <a:off x="6240354" y="4876705"/>
            <a:ext cx="1" cy="698009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1 Flecha derecha"/>
          <p:cNvSpPr/>
          <p:nvPr/>
        </p:nvSpPr>
        <p:spPr>
          <a:xfrm rot="10800000">
            <a:off x="4982031" y="3006453"/>
            <a:ext cx="1875174" cy="157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" name="2 CuadroTexto"/>
          <p:cNvSpPr txBox="1"/>
          <p:nvPr/>
        </p:nvSpPr>
        <p:spPr>
          <a:xfrm>
            <a:off x="6876256" y="2854677"/>
            <a:ext cx="1737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Emigraron a Argentina.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719515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AR" dirty="0" smtClean="0">
                <a:solidFill>
                  <a:srgbClr val="00B0F0"/>
                </a:solidFill>
              </a:rPr>
              <a:t>EIN KLEINES DANKESCHÖN </a:t>
            </a:r>
            <a:r>
              <a:rPr lang="es-AR" dirty="0" smtClean="0"/>
              <a:t/>
            </a:r>
            <a:br>
              <a:rPr lang="es-AR" dirty="0" smtClean="0"/>
            </a:br>
            <a:r>
              <a:rPr lang="es-AR" sz="3100" dirty="0" smtClean="0"/>
              <a:t>(un pequeño agradecimiento)</a:t>
            </a:r>
            <a:endParaRPr lang="es-AR" sz="31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2750" y="1700808"/>
            <a:ext cx="8229600" cy="28803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AR" dirty="0" smtClean="0"/>
              <a:t>A mis antepasados: </a:t>
            </a:r>
          </a:p>
          <a:p>
            <a:r>
              <a:rPr lang="es-AR" dirty="0" smtClean="0"/>
              <a:t>Por el esfuerzo y el sacrificio realizado.</a:t>
            </a:r>
          </a:p>
          <a:p>
            <a:r>
              <a:rPr lang="es-AR" dirty="0" smtClean="0"/>
              <a:t>Por el legado cultural que nos dejaron: el amor y el respeto a la familia, amor al trabajo, dedicación y esfuerzo diario.</a:t>
            </a:r>
            <a:endParaRPr lang="es-AR" dirty="0"/>
          </a:p>
        </p:txBody>
      </p:sp>
      <p:sp>
        <p:nvSpPr>
          <p:cNvPr id="4" name="3 CuadroTexto"/>
          <p:cNvSpPr txBox="1"/>
          <p:nvPr/>
        </p:nvSpPr>
        <p:spPr>
          <a:xfrm>
            <a:off x="472750" y="5157192"/>
            <a:ext cx="81316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200" u="sng" dirty="0" smtClean="0"/>
              <a:t>Y </a:t>
            </a:r>
            <a:r>
              <a:rPr lang="es-AR" sz="3200" u="sng" dirty="0" smtClean="0"/>
              <a:t>también agradezco </a:t>
            </a:r>
            <a:r>
              <a:rPr lang="es-AR" sz="3200" u="sng" dirty="0" smtClean="0"/>
              <a:t>a  </a:t>
            </a:r>
            <a:r>
              <a:rPr lang="es-AR" sz="3200" u="sng" dirty="0" smtClean="0"/>
              <a:t>todos ustedes por  compartir esta historia </a:t>
            </a:r>
            <a:r>
              <a:rPr lang="es-AR" sz="3200" u="sng" dirty="0" smtClean="0"/>
              <a:t>familiar.</a:t>
            </a:r>
            <a:r>
              <a:rPr lang="es-AR" sz="3200" dirty="0" smtClean="0"/>
              <a:t> </a:t>
            </a:r>
            <a:endParaRPr lang="es-AR" sz="3200" dirty="0"/>
          </a:p>
        </p:txBody>
      </p:sp>
    </p:spTree>
    <p:extLst>
      <p:ext uri="{BB962C8B-B14F-4D97-AF65-F5344CB8AC3E}">
        <p14:creationId xmlns:p14="http://schemas.microsoft.com/office/powerpoint/2010/main" val="3214112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20" r="21583"/>
          <a:stretch/>
        </p:blipFill>
        <p:spPr bwMode="auto">
          <a:xfrm>
            <a:off x="5316441" y="558751"/>
            <a:ext cx="2602523" cy="2325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013" y="2013198"/>
            <a:ext cx="2620963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Flecha izquierda y derecha"/>
          <p:cNvSpPr/>
          <p:nvPr/>
        </p:nvSpPr>
        <p:spPr>
          <a:xfrm rot="19388744">
            <a:off x="3612573" y="2013198"/>
            <a:ext cx="1656184" cy="648072"/>
          </a:xfrm>
          <a:prstGeom prst="left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406" y="4080309"/>
            <a:ext cx="2295525" cy="199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Flecha izquierda y derecha"/>
          <p:cNvSpPr/>
          <p:nvPr/>
        </p:nvSpPr>
        <p:spPr>
          <a:xfrm rot="3153523">
            <a:off x="3450599" y="3316655"/>
            <a:ext cx="1656184" cy="648072"/>
          </a:xfrm>
          <a:prstGeom prst="left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5" name="4 CuadroTexto"/>
          <p:cNvSpPr txBox="1"/>
          <p:nvPr/>
        </p:nvSpPr>
        <p:spPr>
          <a:xfrm>
            <a:off x="5724732" y="3066926"/>
            <a:ext cx="1559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DESDE 1955</a:t>
            </a:r>
            <a:endParaRPr lang="es-AR" dirty="0"/>
          </a:p>
        </p:txBody>
      </p:sp>
      <p:sp>
        <p:nvSpPr>
          <p:cNvPr id="10" name="9 CuadroTexto"/>
          <p:cNvSpPr txBox="1"/>
          <p:nvPr/>
        </p:nvSpPr>
        <p:spPr>
          <a:xfrm>
            <a:off x="5297625" y="6237312"/>
            <a:ext cx="1559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DESDE 1995</a:t>
            </a:r>
            <a:endParaRPr lang="es-AR" dirty="0"/>
          </a:p>
        </p:txBody>
      </p:sp>
      <p:sp>
        <p:nvSpPr>
          <p:cNvPr id="9" name="8 Flecha izquierda y derecha"/>
          <p:cNvSpPr/>
          <p:nvPr/>
        </p:nvSpPr>
        <p:spPr>
          <a:xfrm rot="5400000">
            <a:off x="1329955" y="4286440"/>
            <a:ext cx="1659554" cy="648072"/>
          </a:xfrm>
          <a:prstGeom prst="left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" name="1 CuadroTexto"/>
          <p:cNvSpPr txBox="1"/>
          <p:nvPr/>
        </p:nvSpPr>
        <p:spPr>
          <a:xfrm>
            <a:off x="1187624" y="5589240"/>
            <a:ext cx="18747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Presidente de E U  hasta diciembre </a:t>
            </a:r>
          </a:p>
          <a:p>
            <a:r>
              <a:rPr lang="es-AR" dirty="0" smtClean="0"/>
              <a:t>de 2018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369550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5" grpId="0"/>
      <p:bldP spid="10" grpId="0"/>
      <p:bldP spid="9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990" y="404664"/>
            <a:ext cx="1905000" cy="240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31" y="1148575"/>
            <a:ext cx="2066925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6061813" y="3691660"/>
            <a:ext cx="1977355" cy="2271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36" r="11453"/>
          <a:stretch/>
        </p:blipFill>
        <p:spPr bwMode="auto">
          <a:xfrm>
            <a:off x="1819638" y="4191839"/>
            <a:ext cx="167405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2843808" y="1781743"/>
            <a:ext cx="31394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200" dirty="0" smtClean="0"/>
              <a:t>AUSTRIACOS MUNDIALMENTE CONOCIDOS.</a:t>
            </a:r>
            <a:endParaRPr lang="es-AR" sz="3200" dirty="0"/>
          </a:p>
        </p:txBody>
      </p:sp>
      <p:sp>
        <p:nvSpPr>
          <p:cNvPr id="3" name="2 CuadroTexto"/>
          <p:cNvSpPr txBox="1"/>
          <p:nvPr/>
        </p:nvSpPr>
        <p:spPr>
          <a:xfrm>
            <a:off x="853962" y="3539080"/>
            <a:ext cx="965676" cy="380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Mozart </a:t>
            </a:r>
            <a:endParaRPr lang="es-AR" dirty="0"/>
          </a:p>
        </p:txBody>
      </p:sp>
      <p:sp>
        <p:nvSpPr>
          <p:cNvPr id="4" name="3 CuadroTexto"/>
          <p:cNvSpPr txBox="1"/>
          <p:nvPr/>
        </p:nvSpPr>
        <p:spPr>
          <a:xfrm>
            <a:off x="6546434" y="2982071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Mendel</a:t>
            </a:r>
            <a:endParaRPr lang="es-AR" dirty="0"/>
          </a:p>
        </p:txBody>
      </p:sp>
      <p:sp>
        <p:nvSpPr>
          <p:cNvPr id="6" name="5 CuadroTexto"/>
          <p:cNvSpPr txBox="1"/>
          <p:nvPr/>
        </p:nvSpPr>
        <p:spPr>
          <a:xfrm>
            <a:off x="2215049" y="6110447"/>
            <a:ext cx="883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err="1" smtClean="0"/>
              <a:t>Rossi</a:t>
            </a:r>
            <a:endParaRPr lang="es-AR" dirty="0"/>
          </a:p>
        </p:txBody>
      </p:sp>
      <p:sp>
        <p:nvSpPr>
          <p:cNvPr id="7" name="6 CuadroTexto"/>
          <p:cNvSpPr txBox="1"/>
          <p:nvPr/>
        </p:nvSpPr>
        <p:spPr>
          <a:xfrm>
            <a:off x="6166941" y="6110447"/>
            <a:ext cx="1767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Schwarzenegger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929153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20688"/>
            <a:ext cx="7524328" cy="5643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96752"/>
            <a:ext cx="3238277" cy="4973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16632"/>
            <a:ext cx="2819400" cy="162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4 Conector recto de flecha"/>
          <p:cNvCxnSpPr/>
          <p:nvPr/>
        </p:nvCxnSpPr>
        <p:spPr>
          <a:xfrm flipH="1">
            <a:off x="2590738" y="1196752"/>
            <a:ext cx="4285518" cy="13681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8 Conector recto de flecha"/>
          <p:cNvCxnSpPr/>
          <p:nvPr/>
        </p:nvCxnSpPr>
        <p:spPr>
          <a:xfrm flipH="1">
            <a:off x="2987824" y="1349152"/>
            <a:ext cx="4040832" cy="18638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 de flecha"/>
          <p:cNvCxnSpPr/>
          <p:nvPr/>
        </p:nvCxnSpPr>
        <p:spPr>
          <a:xfrm flipH="1">
            <a:off x="2067118" y="1484784"/>
            <a:ext cx="5313194" cy="248154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7 Conector recto de flecha"/>
          <p:cNvCxnSpPr/>
          <p:nvPr/>
        </p:nvCxnSpPr>
        <p:spPr>
          <a:xfrm flipH="1">
            <a:off x="3707904" y="1196752"/>
            <a:ext cx="2592288" cy="7920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9038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332656"/>
            <a:ext cx="2524125" cy="180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860192"/>
            <a:ext cx="2647950" cy="172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785813" y="2142406"/>
            <a:ext cx="2524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Buenos Aires</a:t>
            </a:r>
            <a:endParaRPr lang="es-AR" dirty="0"/>
          </a:p>
        </p:txBody>
      </p:sp>
      <p:sp>
        <p:nvSpPr>
          <p:cNvPr id="5" name="4 CuadroTexto"/>
          <p:cNvSpPr txBox="1"/>
          <p:nvPr/>
        </p:nvSpPr>
        <p:spPr>
          <a:xfrm>
            <a:off x="6444208" y="2550300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Córdoba</a:t>
            </a:r>
            <a:endParaRPr lang="es-AR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9" y="3181411"/>
            <a:ext cx="2448272" cy="1571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1215214" y="4907265"/>
            <a:ext cx="2088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Eldorado Misiones</a:t>
            </a:r>
            <a:endParaRPr lang="es-AR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853" y="3382648"/>
            <a:ext cx="29337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5558902" y="5121279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San Martin de los Andes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075497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4856</TotalTime>
  <Words>609</Words>
  <Application>Microsoft Office PowerPoint</Application>
  <PresentationFormat>Presentación en pantalla (4:3)</PresentationFormat>
  <Paragraphs>134</Paragraphs>
  <Slides>43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43</vt:i4>
      </vt:variant>
    </vt:vector>
  </HeadingPairs>
  <TitlesOfParts>
    <vt:vector size="44" baseType="lpstr">
      <vt:lpstr>Tema de Office</vt:lpstr>
      <vt:lpstr>DE AUSTRIA  A LA ARGENTINA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Mayo 1923 nace  María Elizabeth Grabher</vt:lpstr>
      <vt:lpstr>En Julio de 1924 nace   Franz Gebhard Grabher (Opa)</vt:lpstr>
      <vt:lpstr>En marzo de 1926 nace Emma Grabher</vt:lpstr>
      <vt:lpstr>Agosto de    1926 parten de Lustenau a través de Hamburgo  rumbo a la Argentina en el buque Antonio Delfino:</vt:lpstr>
      <vt:lpstr>A fines del año 1926 se instalan en la vivienda en Eldorado (Balneario Faubel).</vt:lpstr>
      <vt:lpstr>Año 1931 Bisabuelo Josef Franz Grabher participa de la conformación de la Cooperativa Agrícola Eldorado firmando el acta constitutiva.</vt:lpstr>
      <vt:lpstr>María, Franz Gebhard y Emma  en Eldorado (Balneario Faubel).  Año 1937.</vt:lpstr>
      <vt:lpstr>Presentación de PowerPoint</vt:lpstr>
      <vt:lpstr>En el año 1951 Emma Grabher  se casa  con Guillermo Hinnemberg. Tiempo después se  mudan a la Ciudad de  Alta Gracia  en la provincia de Córdoba.</vt:lpstr>
      <vt:lpstr>Presentación de PowerPoint</vt:lpstr>
      <vt:lpstr>Del matrimonio  entre Franz Gerbhad Grabher y Bermidia Gomez nacen: </vt:lpstr>
      <vt:lpstr>Presentación de PowerPoint</vt:lpstr>
      <vt:lpstr>En noviembre  de 1977   Alfredo Grabher   se casa con   Eva Dabski</vt:lpstr>
      <vt:lpstr>Presentación de PowerPoint</vt:lpstr>
      <vt:lpstr>Presentación de PowerPoint</vt:lpstr>
      <vt:lpstr>Emma Grabher en sus 85 años.</vt:lpstr>
      <vt:lpstr>Agosto de 2003 viajé a Austria, la tierra de mis ancestros.</vt:lpstr>
      <vt:lpstr>Presentación de PowerPoint</vt:lpstr>
      <vt:lpstr>Entrada al pueblo de mis abuelos</vt:lpstr>
      <vt:lpstr>Probando trajecito típico</vt:lpstr>
      <vt:lpstr>Febrero de 2004 frontera seca con Alemania</vt:lpstr>
      <vt:lpstr>Presentación de PowerPoint</vt:lpstr>
      <vt:lpstr>Año 2014 </vt:lpstr>
      <vt:lpstr>Schloß Schönbrünn</vt:lpstr>
      <vt:lpstr>Presentación de PowerPoint</vt:lpstr>
      <vt:lpstr>EIN KLEINES DANKESCHÖN  (un pequeño agradecimiento)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Austria en la Argentina</dc:title>
  <dc:creator>Gabriela</dc:creator>
  <cp:lastModifiedBy>Gabriela</cp:lastModifiedBy>
  <cp:revision>72</cp:revision>
  <dcterms:created xsi:type="dcterms:W3CDTF">2018-07-23T18:28:18Z</dcterms:created>
  <dcterms:modified xsi:type="dcterms:W3CDTF">2018-09-06T21:19:52Z</dcterms:modified>
</cp:coreProperties>
</file>