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58" r:id="rId3"/>
    <p:sldId id="259" r:id="rId4"/>
    <p:sldId id="279" r:id="rId5"/>
    <p:sldId id="282" r:id="rId6"/>
    <p:sldId id="260" r:id="rId7"/>
    <p:sldId id="280" r:id="rId8"/>
    <p:sldId id="261" r:id="rId9"/>
    <p:sldId id="281" r:id="rId10"/>
    <p:sldId id="262" r:id="rId11"/>
    <p:sldId id="265" r:id="rId12"/>
    <p:sldId id="267" r:id="rId13"/>
    <p:sldId id="268" r:id="rId14"/>
    <p:sldId id="269" r:id="rId15"/>
    <p:sldId id="283" r:id="rId16"/>
    <p:sldId id="284" r:id="rId17"/>
    <p:sldId id="285" r:id="rId18"/>
    <p:sldId id="289" r:id="rId19"/>
    <p:sldId id="288" r:id="rId20"/>
    <p:sldId id="286" r:id="rId21"/>
    <p:sldId id="287" r:id="rId2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6532" autoAdjust="0"/>
  </p:normalViewPr>
  <p:slideViewPr>
    <p:cSldViewPr>
      <p:cViewPr varScale="1">
        <p:scale>
          <a:sx n="74" d="100"/>
          <a:sy n="74" d="100"/>
        </p:scale>
        <p:origin x="109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3B5ECB-70D9-4662-AD41-F757580E2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339FBC-8369-438F-A0EE-F42347245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DFB6A8-4C8D-4AD6-931F-6E075F9F7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36151F-67CE-4BBC-A204-6F6504BDCA39}" type="datetimeFigureOut">
              <a:rPr lang="pt-BR" smtClean="0"/>
              <a:pPr>
                <a:defRPr/>
              </a:pPr>
              <a:t>07/09/2018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8DC0D2-8803-4676-A4FF-AD078680C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F64A41B-4E45-4320-94FA-1DB52558B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62C8-3DE3-463A-8F34-0C1B72F9DC5E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28983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D8FFB5-C3CC-4C65-95DE-D70F5D175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DF291D6-D7B5-40B2-80A5-5207F4CD1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154066-F84A-4058-ABD0-4FD90EC2B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36151F-67CE-4BBC-A204-6F6504BDCA39}" type="datetimeFigureOut">
              <a:rPr lang="pt-BR" smtClean="0"/>
              <a:pPr>
                <a:defRPr/>
              </a:pPr>
              <a:t>07/09/2018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AD05A3-059C-4CFA-8CF8-5542C243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FEBD579-BD07-403A-A2C2-E3722F1F9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62C8-3DE3-463A-8F34-0C1B72F9DC5E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25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5B05B19-E5AD-41A5-A378-3500EA020E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C98B69B-434A-4600-9C5A-BE52D5CCD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401E208-9C42-4DB8-95A5-49C4B0DA7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36151F-67CE-4BBC-A204-6F6504BDCA39}" type="datetimeFigureOut">
              <a:rPr lang="pt-BR" smtClean="0"/>
              <a:pPr>
                <a:defRPr/>
              </a:pPr>
              <a:t>07/09/2018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0597A9-79C9-4BB1-8E5D-D20EC27D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D38364-5948-4FED-8558-6BCDC7A90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62C8-3DE3-463A-8F34-0C1B72F9DC5E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64924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3C4168-F594-40E9-9BE7-902F5B6F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B4991E-7A65-4323-A792-9D4FA07B9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82716D-6381-4426-A3F0-52390BE1C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36151F-67CE-4BBC-A204-6F6504BDCA39}" type="datetimeFigureOut">
              <a:rPr lang="pt-BR" smtClean="0"/>
              <a:pPr>
                <a:defRPr/>
              </a:pPr>
              <a:t>07/09/2018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6C4D9F-B9FD-473E-82A3-8808CC8AD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3A3853E-053B-4F91-BC43-24556E4A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62C8-3DE3-463A-8F34-0C1B72F9DC5E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9785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BFEAD1-AF9D-4630-9600-5DBAB3B0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AB1DB1-5328-41DD-8CEA-046D21619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5CBEB3-4E49-4923-8192-00FC8FB8E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D93279-80F9-4DEF-BCB7-02839455BDDF}" type="datetimeFigureOut">
              <a:rPr lang="pt-BR" smtClean="0"/>
              <a:pPr>
                <a:defRPr/>
              </a:pPr>
              <a:t>07/09/2018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96059A-8805-4225-9614-41F913AA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80EFDA-967E-4631-AF44-4E5DA0B4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DC16-057E-4E98-8A89-C8C178AF412E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32143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C961CE-71D0-4E65-8F84-6ADEBE0F3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FF9614-0E9E-4C8E-AE97-CF657524F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569F262-3D4E-4103-8CFF-7C8CD003F7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467F42-8727-4058-8E62-59A782198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62DFA1-759C-4B05-96EF-CDA9B2DBBFB5}" type="datetimeFigureOut">
              <a:rPr lang="pt-BR" smtClean="0"/>
              <a:pPr>
                <a:defRPr/>
              </a:pPr>
              <a:t>07/09/2018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5EE115F-B4F9-4C48-A30D-21500DBE4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0FF5F37-E1C5-43B0-9198-790ECBAEA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501B-3D07-4E46-8440-EB9202592122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60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2B23A1-9822-4AA5-ADF1-3EC94AFB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E2E12E-593F-43BC-9689-60F335051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75E5973-C716-41A3-A288-777323D22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3F44415-7E54-4E7C-B904-6814D87A1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A32B39E-242B-466E-A02F-7408E9E907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C9AD4E2-F513-428E-9042-EA68C5F4D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5BBF7A-9F1A-45AE-BF1D-B24F1B9F9BEF}" type="datetimeFigureOut">
              <a:rPr lang="pt-BR" smtClean="0"/>
              <a:pPr>
                <a:defRPr/>
              </a:pPr>
              <a:t>07/09/2018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0C6552C-AC6E-4B00-80BD-C971EA149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D4800C6-5C66-4C6B-BCCB-DD861985B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B78C-D8AB-4DAB-8B0B-76F6D2DB04A7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0261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C2776F-D5C6-4C91-8415-A1F8A801E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E60ED05-6DC2-4DA1-B3FD-12AF8DCFF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36151F-67CE-4BBC-A204-6F6504BDCA39}" type="datetimeFigureOut">
              <a:rPr lang="pt-BR" smtClean="0"/>
              <a:pPr>
                <a:defRPr/>
              </a:pPr>
              <a:t>07/09/2018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D6F4CE6-E550-4F3A-B27A-CAAE4B7F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C5EA9EB-2120-4EC7-AAB5-07DEE9E2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62C8-3DE3-463A-8F34-0C1B72F9DC5E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17883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E854D5D-297E-4D8D-9A64-259BF5825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36151F-67CE-4BBC-A204-6F6504BDCA39}" type="datetimeFigureOut">
              <a:rPr lang="pt-BR" smtClean="0"/>
              <a:pPr>
                <a:defRPr/>
              </a:pPr>
              <a:t>07/09/2018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17E64B6-F358-4A4B-93E7-FF9BCC5EC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B2C51BF-9A40-4B17-8510-FE95227FD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62C8-3DE3-463A-8F34-0C1B72F9DC5E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7918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785A0-814A-44C6-B395-D151970D0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7CE633-BCED-4BAF-B945-31518BB18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9AE679E-6F68-4276-821A-D262417E1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D0B1201-2B66-45B4-9746-DECD3097E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4F72A1-3253-4368-8C70-AA8B73E46314}" type="datetimeFigureOut">
              <a:rPr lang="pt-BR" smtClean="0"/>
              <a:pPr>
                <a:defRPr/>
              </a:pPr>
              <a:t>07/09/2018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2037348-0C48-4976-9FB3-24B0B0B89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D20FBA5-D94A-472A-90F7-E6E19804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A1D6-1D82-479C-950E-ADC2EF71A85E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40523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61DDDC-58D1-4D0C-970B-293999A88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78B0120-0AF0-4BAF-8C60-16BC23273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9A0DD0C-4F54-4F80-BE3F-A9F5CEE27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F885CB9-4CED-44EB-A7B8-D90A47E93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8A1940-4EF4-4654-A062-03B139EC9CF8}" type="datetimeFigureOut">
              <a:rPr lang="pt-BR" smtClean="0"/>
              <a:pPr>
                <a:defRPr/>
              </a:pPr>
              <a:t>07/09/2018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17BF199-BA7F-4B70-BD69-07EAFEF47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C8B9340-FD0C-44F8-ACA6-26B15D5AA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31B2-FA48-4846-B0BD-2A7DBE21169E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29182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B647691-2F8D-4F8B-9D7F-FC4C9DDB1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DDBB0C-15DE-432B-8455-120784CB6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8BF783-F528-401F-AB01-FA9B9BAA7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B36151F-67CE-4BBC-A204-6F6504BDCA39}" type="datetimeFigureOut">
              <a:rPr lang="pt-BR" smtClean="0"/>
              <a:pPr>
                <a:defRPr/>
              </a:pPr>
              <a:t>07/09/2018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95BA83F-D2CA-47F9-B95F-99B2D3B774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F29A2E-B6D5-4C19-A984-46D0E861C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D62C8-3DE3-463A-8F34-0C1B72F9DC5E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8199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jJV00b65XIib0q8MDbCdUg" TargetMode="External"/><Relationship Id="rId2" Type="http://schemas.openxmlformats.org/officeDocument/2006/relationships/hyperlink" Target="http://www.genealogiars.com.br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groups/GenealogiaRS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nealogiars.com/noticias/orientacoes-sobre-como-pesquisar-e-perguntar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FE50B-BD23-4F52-92C7-E3D36A11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4986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F9EC4FA-1416-4FD3-A614-8E7D70040443}"/>
              </a:ext>
            </a:extLst>
          </p:cNvPr>
          <p:cNvSpPr txBox="1"/>
          <p:nvPr/>
        </p:nvSpPr>
        <p:spPr>
          <a:xfrm>
            <a:off x="791580" y="1916832"/>
            <a:ext cx="75608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 Pro Black" panose="020B0604020202020204" pitchFamily="34" charset="0"/>
                <a:ea typeface="Gungsuh" panose="020B0503020000020004" pitchFamily="18" charset="-127"/>
                <a:cs typeface="Adobe Hebrew" panose="02040503050201020203" pitchFamily="18" charset="-79"/>
              </a:rPr>
              <a:t>Genealogía Alemana </a:t>
            </a:r>
          </a:p>
          <a:p>
            <a:pPr algn="ctr"/>
            <a:r>
              <a:rPr lang="es-E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 Pro Black" panose="020B0604020202020204" pitchFamily="34" charset="0"/>
                <a:ea typeface="Gungsuh" panose="020B0503020000020004" pitchFamily="18" charset="-127"/>
                <a:cs typeface="Adobe Hebrew" panose="02040503050201020203" pitchFamily="18" charset="-79"/>
              </a:rPr>
              <a:t>en el sur de Brasil</a:t>
            </a:r>
          </a:p>
          <a:p>
            <a:pPr algn="ctr"/>
            <a:endParaRPr lang="es-ES" sz="3600" dirty="0">
              <a:solidFill>
                <a:schemeClr val="tx1">
                  <a:lumMod val="95000"/>
                  <a:lumOff val="5000"/>
                </a:schemeClr>
              </a:solidFill>
              <a:latin typeface="Copperplate Gothic Bold" panose="020E0705020206020404" pitchFamily="34" charset="0"/>
              <a:ea typeface="Gungsuh" panose="020B0503020000020004" pitchFamily="18" charset="-127"/>
              <a:cs typeface="Adobe Hebrew" panose="02040503050201020203" pitchFamily="18" charset="-79"/>
            </a:endParaRPr>
          </a:p>
          <a:p>
            <a:pPr algn="ctr"/>
            <a:r>
              <a:rPr lang="es-E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dobe Hebrew" panose="02040503050201020203" pitchFamily="18" charset="-79"/>
              </a:rPr>
              <a:t>Presentado por</a:t>
            </a:r>
          </a:p>
          <a:p>
            <a:pPr algn="ctr"/>
            <a:r>
              <a:rPr lang="es-E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dobe Hebrew" panose="02040503050201020203" pitchFamily="18" charset="-79"/>
              </a:rPr>
              <a:t>GenealogiaRS</a:t>
            </a:r>
            <a:r>
              <a:rPr lang="es-E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dobe Hebrew" panose="02040503050201020203" pitchFamily="18" charset="-79"/>
              </a:rPr>
              <a:t> </a:t>
            </a:r>
          </a:p>
          <a:p>
            <a:pPr algn="ctr"/>
            <a:r>
              <a:rPr lang="es-E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dobe Hebrew" panose="02040503050201020203" pitchFamily="18" charset="-79"/>
              </a:rPr>
              <a:t>Pesquisas </a:t>
            </a:r>
            <a:r>
              <a:rPr lang="es-E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dobe Hebrew" panose="02040503050201020203" pitchFamily="18" charset="-79"/>
              </a:rPr>
              <a:t>Teuto</a:t>
            </a:r>
            <a:r>
              <a:rPr lang="es-E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dobe Hebrew" panose="02040503050201020203" pitchFamily="18" charset="-79"/>
              </a:rPr>
              <a:t>-Brasileira</a:t>
            </a:r>
          </a:p>
          <a:p>
            <a:pPr algn="ctr"/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dobe Hebrew" panose="02040503050201020203" pitchFamily="18" charset="-79"/>
              </a:rPr>
              <a:t>Nélio J. Schmidt - Director</a:t>
            </a:r>
            <a:r>
              <a:rPr lang="es-E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  <a:ea typeface="Gungsuh" panose="020B0503020000020004" pitchFamily="18" charset="-127"/>
                <a:cs typeface="Adobe Hebrew" panose="02040503050201020203" pitchFamily="18" charset="-79"/>
              </a:rPr>
              <a:t>
</a:t>
            </a:r>
            <a:endParaRPr lang="pt-BR" sz="3600" dirty="0">
              <a:solidFill>
                <a:schemeClr val="tx1">
                  <a:lumMod val="95000"/>
                  <a:lumOff val="5000"/>
                </a:schemeClr>
              </a:solidFill>
              <a:latin typeface="Copperplate Gothic Bold" panose="020E0705020206020404" pitchFamily="34" charset="0"/>
              <a:ea typeface="Gungsuh" panose="020B0503020000020004" pitchFamily="18" charset="-127"/>
              <a:cs typeface="Adobe Hebrew" panose="02040503050201020203" pitchFamily="18" charset="-79"/>
            </a:endParaRPr>
          </a:p>
        </p:txBody>
      </p:sp>
      <p:pic>
        <p:nvPicPr>
          <p:cNvPr id="5" name="Imagem 4" descr="Uma imagem contendo clip-art&#10;&#10;Descrição gerada com alta confiança">
            <a:extLst>
              <a:ext uri="{FF2B5EF4-FFF2-40B4-BE49-F238E27FC236}">
                <a16:creationId xmlns:a16="http://schemas.microsoft.com/office/drawing/2014/main" id="{48E3019A-98F0-4577-9C2E-791CF3252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8640"/>
            <a:ext cx="5076056" cy="16501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Uma imagem contendo parede, interior&#10;&#10;Descrição gerada com muito alta confiança">
            <a:extLst>
              <a:ext uri="{FF2B5EF4-FFF2-40B4-BE49-F238E27FC236}">
                <a16:creationId xmlns:a16="http://schemas.microsoft.com/office/drawing/2014/main" id="{1F635868-7B4D-4A0B-A4DD-2AEECA73D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944874" cy="595866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E32A3F-C8BE-44C7-8EF0-08C6B3941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92233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pt-BR" dirty="0"/>
            </a:br>
            <a:br>
              <a:rPr lang="pt-BR" dirty="0"/>
            </a:br>
            <a:br>
              <a:rPr lang="pt-BR" dirty="0"/>
            </a:br>
            <a:r>
              <a:rPr lang="pt-BR" b="1" dirty="0" err="1">
                <a:latin typeface="Verdana" panose="020B0604030504040204" pitchFamily="34" charset="0"/>
                <a:ea typeface="Verdana" panose="020B0604030504040204" pitchFamily="34" charset="0"/>
              </a:rPr>
              <a:t>Levantamientos</a:t>
            </a:r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pt-BR" b="1" dirty="0" err="1">
                <a:latin typeface="Verdana" panose="020B0604030504040204" pitchFamily="34" charset="0"/>
                <a:ea typeface="Verdana" panose="020B0604030504040204" pitchFamily="34" charset="0"/>
              </a:rPr>
              <a:t>Cementerios</a:t>
            </a:r>
            <a:br>
              <a:rPr lang="pt-BR" b="1" dirty="0"/>
            </a:b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pic>
        <p:nvPicPr>
          <p:cNvPr id="4" name="Espaço Reservado para Conteúdo 3" descr="Uma imagem contendo edifício&#10;&#10;Descrição gerada com alta confiança">
            <a:extLst>
              <a:ext uri="{FF2B5EF4-FFF2-40B4-BE49-F238E27FC236}">
                <a16:creationId xmlns:a16="http://schemas.microsoft.com/office/drawing/2014/main" id="{B5F27C57-6541-4D58-A3CE-275897431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00368"/>
            <a:ext cx="7416824" cy="556262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Espaço Reservado para Conteúdo 2">
            <a:extLst>
              <a:ext uri="{FF2B5EF4-FFF2-40B4-BE49-F238E27FC236}">
                <a16:creationId xmlns:a16="http://schemas.microsoft.com/office/drawing/2014/main" id="{130703CF-8C7D-4AA6-93D9-206AABD29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5068888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2200" dirty="0"/>
              <a:t> </a:t>
            </a:r>
          </a:p>
        </p:txBody>
      </p:sp>
      <p:pic>
        <p:nvPicPr>
          <p:cNvPr id="6" name="Imagem 5" descr="Uma imagem contendo árvore, ao ar livre, relógio, céu&#10;&#10;Descrição gerada com muito alta confiança">
            <a:extLst>
              <a:ext uri="{FF2B5EF4-FFF2-40B4-BE49-F238E27FC236}">
                <a16:creationId xmlns:a16="http://schemas.microsoft.com/office/drawing/2014/main" id="{C3845A47-D6A3-420B-B6FB-2F156D429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73C0CE-9549-4CE0-8091-F4DB2F9CF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134938"/>
            <a:ext cx="8153400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s-ES" sz="2800" b="1">
                <a:latin typeface="Verdana" panose="020B0604030504040204" pitchFamily="34" charset="0"/>
                <a:ea typeface="Verdana" panose="020B0604030504040204" pitchFamily="34" charset="0"/>
              </a:rPr>
              <a:t>Promoción de Encuentros de Familias</a:t>
            </a:r>
            <a:endParaRPr lang="pt-BR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9ED03CF-D952-4C16-97F5-77D5ADDC1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0728"/>
            <a:ext cx="7452425" cy="539555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6A10EA-7373-442E-988F-AFFCEE040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134938"/>
            <a:ext cx="8153400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s-ES" sz="3200" b="1" dirty="0">
                <a:latin typeface="Verdana" panose="020B0604030504040204" pitchFamily="34" charset="0"/>
                <a:ea typeface="Verdana" panose="020B0604030504040204" pitchFamily="34" charset="0"/>
              </a:rPr>
              <a:t>Producción de libros de familia</a:t>
            </a:r>
            <a:endParaRPr lang="pt-BR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Espaço Reservado para Conteúdo 3" descr="Uma imagem contendo edifício, ao ar livre, chão&#10;&#10;Descrição gerada com alta confiança">
            <a:extLst>
              <a:ext uri="{FF2B5EF4-FFF2-40B4-BE49-F238E27FC236}">
                <a16:creationId xmlns:a16="http://schemas.microsoft.com/office/drawing/2014/main" id="{5A7E85D5-0781-47AB-BA60-6A8443224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17016"/>
            <a:ext cx="3804298" cy="542925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texto&#10;&#10;Descrição gerada com alta confiança">
            <a:extLst>
              <a:ext uri="{FF2B5EF4-FFF2-40B4-BE49-F238E27FC236}">
                <a16:creationId xmlns:a16="http://schemas.microsoft.com/office/drawing/2014/main" id="{AE0C2E89-2BCD-4C5A-B382-831AE6E36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43" y="236938"/>
            <a:ext cx="4532914" cy="6432422"/>
          </a:xfrm>
        </p:spPr>
      </p:pic>
    </p:spTree>
    <p:extLst>
      <p:ext uri="{BB962C8B-B14F-4D97-AF65-F5344CB8AC3E}">
        <p14:creationId xmlns:p14="http://schemas.microsoft.com/office/powerpoint/2010/main" val="3365091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texto&#10;&#10;Descrição gerada com alta confiança">
            <a:extLst>
              <a:ext uri="{FF2B5EF4-FFF2-40B4-BE49-F238E27FC236}">
                <a16:creationId xmlns:a16="http://schemas.microsoft.com/office/drawing/2014/main" id="{BA9DB82B-DC39-4C5C-A992-10AF2642C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36113"/>
            <a:ext cx="4176464" cy="6129972"/>
          </a:xfrm>
        </p:spPr>
      </p:pic>
    </p:spTree>
    <p:extLst>
      <p:ext uri="{BB962C8B-B14F-4D97-AF65-F5344CB8AC3E}">
        <p14:creationId xmlns:p14="http://schemas.microsoft.com/office/powerpoint/2010/main" val="3065130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B7085617-D6BE-4860-8756-BD88BD9A4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1304766"/>
            <a:ext cx="6946822" cy="5210117"/>
          </a:xfr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FC3551F2-D633-472D-B819-08896FFB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>
                <a:latin typeface="Verdana" panose="020B0604030504040204" pitchFamily="34" charset="0"/>
                <a:ea typeface="Verdana" panose="020B0604030504040204" pitchFamily="34" charset="0"/>
              </a:rPr>
              <a:t>Venta de libros de otros autores</a:t>
            </a:r>
            <a:endParaRPr lang="pt-BR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276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mesa, interior&#10;&#10;Descrição gerada com muito alta confiança">
            <a:extLst>
              <a:ext uri="{FF2B5EF4-FFF2-40B4-BE49-F238E27FC236}">
                <a16:creationId xmlns:a16="http://schemas.microsoft.com/office/drawing/2014/main" id="{618092BA-67A1-4F91-8947-E4B1BE576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33104"/>
            <a:ext cx="8424703" cy="4742978"/>
          </a:xfrm>
        </p:spPr>
      </p:pic>
    </p:spTree>
    <p:extLst>
      <p:ext uri="{BB962C8B-B14F-4D97-AF65-F5344CB8AC3E}">
        <p14:creationId xmlns:p14="http://schemas.microsoft.com/office/powerpoint/2010/main" val="3492594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FA9BC1-C554-49DB-BA95-D3CA0147E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b="1" dirty="0">
                <a:latin typeface="Verdana" panose="020B0604030504040204" pitchFamily="34" charset="0"/>
                <a:ea typeface="Verdana" panose="020B0604030504040204" pitchFamily="34" charset="0"/>
              </a:rPr>
              <a:t>Distribución de libros para bibliotecas</a:t>
            </a:r>
            <a:endParaRPr lang="pt-BR" sz="2800" dirty="0"/>
          </a:p>
        </p:txBody>
      </p:sp>
      <p:pic>
        <p:nvPicPr>
          <p:cNvPr id="5" name="Espaço Reservado para Conteúdo 4" descr="Uma imagem contendo interior, livro, prateleira, biblioteca&#10;&#10;Descrição gerada com muito alta confiança">
            <a:extLst>
              <a:ext uri="{FF2B5EF4-FFF2-40B4-BE49-F238E27FC236}">
                <a16:creationId xmlns:a16="http://schemas.microsoft.com/office/drawing/2014/main" id="{9E9984FD-A000-4306-ADF8-5B2B27AF6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15" y="1484784"/>
            <a:ext cx="8341651" cy="4692179"/>
          </a:xfrm>
        </p:spPr>
      </p:pic>
    </p:spTree>
    <p:extLst>
      <p:ext uri="{BB962C8B-B14F-4D97-AF65-F5344CB8AC3E}">
        <p14:creationId xmlns:p14="http://schemas.microsoft.com/office/powerpoint/2010/main" val="1665205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8B5E3-FDF7-45D6-B3CF-56B9037F7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6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br>
              <a:rPr lang="pt-BR" dirty="0"/>
            </a:br>
            <a:r>
              <a:rPr lang="pt-BR" sz="4900" b="1" dirty="0" err="1">
                <a:latin typeface="Verdana" panose="020B0604030504040204" pitchFamily="34" charset="0"/>
                <a:ea typeface="Verdana" panose="020B0604030504040204" pitchFamily="34" charset="0"/>
              </a:rPr>
              <a:t>Quienes</a:t>
            </a:r>
            <a:r>
              <a:rPr lang="pt-BR" sz="4900" b="1" dirty="0">
                <a:latin typeface="Verdana" panose="020B0604030504040204" pitchFamily="34" charset="0"/>
                <a:ea typeface="Verdana" panose="020B0604030504040204" pitchFamily="34" charset="0"/>
              </a:rPr>
              <a:t> somos</a:t>
            </a:r>
            <a:br>
              <a:rPr lang="pt-BR" b="1" u="sng" dirty="0"/>
            </a:br>
            <a:br>
              <a:rPr lang="pt-BR" b="1" u="sng" dirty="0"/>
            </a:br>
            <a:endParaRPr lang="pt-BR" b="1" dirty="0"/>
          </a:p>
        </p:txBody>
      </p:sp>
      <p:sp>
        <p:nvSpPr>
          <p:cNvPr id="10243" name="Rectangle 1">
            <a:extLst>
              <a:ext uri="{FF2B5EF4-FFF2-40B4-BE49-F238E27FC236}">
                <a16:creationId xmlns:a16="http://schemas.microsoft.com/office/drawing/2014/main" id="{C1368BEA-FFF3-4057-B05A-1D6D97D99F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288" y="1874332"/>
            <a:ext cx="8362950" cy="4339650"/>
          </a:xfrm>
        </p:spPr>
        <p:txBody>
          <a:bodyPr anchor="ctr">
            <a:spAutoFit/>
          </a:bodyPr>
          <a:lstStyle/>
          <a:p>
            <a:pPr marL="0" indent="0">
              <a:buNone/>
            </a:pPr>
            <a:r>
              <a:rPr lang="es-ES" sz="2400" b="1" dirty="0"/>
              <a:t>¿Quiénes somos nosotros?</a:t>
            </a:r>
          </a:p>
          <a:p>
            <a:pPr marL="0" indent="0">
              <a:buNone/>
            </a:pPr>
            <a:endParaRPr lang="es-ES" sz="24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dirty="0"/>
              <a:t>Nosotros somos una organización en el segmento de investigaciones, servicios y ventas en el área de la genealogía e historia de la inmigración alemana. Buscamos congregar a personas, mantener acervos y fomentar asociaciones, centrándose en el estudio de las familias </a:t>
            </a:r>
            <a:r>
              <a:rPr lang="es-ES" sz="2400" dirty="0" err="1"/>
              <a:t>teuta</a:t>
            </a:r>
            <a:r>
              <a:rPr lang="es-ES" sz="2400" dirty="0"/>
              <a:t>-brasileñas.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400" dirty="0"/>
              <a:t>Para ello, promovemos encuentros, estudios, investigaciones, edición de libros, servicios y orientaciones para otras organizaciones.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altLang="pt-BR" sz="2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A5D03E-BB13-4617-AD19-8670EC1DC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Grabaciones</a:t>
            </a:r>
            <a:r>
              <a:rPr lang="pt-BR" sz="2800" b="1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pt-BR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Libros</a:t>
            </a:r>
            <a:r>
              <a:rPr lang="pt-BR" sz="2800" b="1" dirty="0">
                <a:latin typeface="Verdana" panose="020B0604030504040204" pitchFamily="34" charset="0"/>
                <a:ea typeface="Verdana" panose="020B0604030504040204" pitchFamily="34" charset="0"/>
              </a:rPr>
              <a:t> Eclesiásticos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C8DBD54-8DE2-4A85-B3A7-EF57AD68A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46" y="1358124"/>
            <a:ext cx="6708429" cy="5239228"/>
          </a:xfrm>
        </p:spPr>
      </p:pic>
    </p:spTree>
    <p:extLst>
      <p:ext uri="{BB962C8B-B14F-4D97-AF65-F5344CB8AC3E}">
        <p14:creationId xmlns:p14="http://schemas.microsoft.com/office/powerpoint/2010/main" val="4100456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05C953-2AF3-419D-8979-7F48093A9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400" b="1" dirty="0">
                <a:latin typeface="Verdana" panose="020B0604030504040204" pitchFamily="34" charset="0"/>
                <a:ea typeface="Verdana" panose="020B0604030504040204" pitchFamily="34" charset="0"/>
              </a:rPr>
              <a:t>Al final, porque la búsqueda genealógica</a:t>
            </a:r>
            <a:endParaRPr lang="pt-BR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881C8D-3BFC-41CC-B3B0-322FA41F2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ES" sz="2800" dirty="0"/>
              <a:t>Hoy, cada vez más necesitamos saber quiénes fueron nuestros antepasados.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800" dirty="0"/>
              <a:t>¿Nos gustaría ser olvidados en el futuro?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800" dirty="0"/>
              <a:t>En lo que nuestros antepasados hicieron, lucharon y nos legaron, no podemos olvidarlos.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800" dirty="0"/>
              <a:t>La vida sólo puede ser comprendida hacia atrás, pero sólo puede ser vivida hacia adelante.</a:t>
            </a:r>
          </a:p>
          <a:p>
            <a:pPr marL="0" indent="0">
              <a:buNone/>
            </a:pPr>
            <a:endParaRPr lang="es-ES" sz="2800" dirty="0"/>
          </a:p>
          <a:p>
            <a:pPr marL="0" indent="0" algn="ctr">
              <a:buNone/>
            </a:pPr>
            <a:r>
              <a:rPr lang="es-ES" sz="2800" b="1" i="1" dirty="0"/>
              <a:t>Muchas gracias por la oportunidad.</a:t>
            </a:r>
            <a:endParaRPr lang="pt-BR" b="1" i="1" dirty="0"/>
          </a:p>
        </p:txBody>
      </p:sp>
    </p:spTree>
    <p:extLst>
      <p:ext uri="{BB962C8B-B14F-4D97-AF65-F5344CB8AC3E}">
        <p14:creationId xmlns:p14="http://schemas.microsoft.com/office/powerpoint/2010/main" val="2940206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4ACDE-C3B0-42A8-B1E4-B8C3B7D1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92233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pt-BR" dirty="0"/>
            </a:br>
            <a:br>
              <a:rPr lang="pt-BR" dirty="0"/>
            </a:br>
            <a:r>
              <a:rPr lang="pt-BR" b="1" dirty="0" err="1">
                <a:latin typeface="Verdana" panose="020B0604030504040204" pitchFamily="34" charset="0"/>
                <a:ea typeface="Verdana" panose="020B0604030504040204" pitchFamily="34" charset="0"/>
              </a:rPr>
              <a:t>Disponibilidad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6389F857-8C97-4D33-9592-8DED9063E7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1029494"/>
            <a:ext cx="8362950" cy="5929315"/>
          </a:xfrm>
        </p:spPr>
        <p:txBody>
          <a:bodyPr anchor="ctr">
            <a:sp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s-ES" sz="2400" dirty="0"/>
              <a:t>Para promocionar y divulgar nuestras actividades y compartir informaciones entre las personas interesadas en investigaciones genealógicas, utilizamos todas las herramientas de comunicación disponibles, tales como sitios web, página en facebook, foro de e-mails, además de la producción de carpetas y banners.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sz="2400" dirty="0"/>
              <a:t>Sitio web: </a:t>
            </a:r>
            <a:r>
              <a:rPr lang="es-ES" sz="2400" dirty="0">
                <a:hlinkClick r:id="rId2"/>
              </a:rPr>
              <a:t>www.genealogiars.com.br</a:t>
            </a:r>
            <a:endParaRPr lang="es-ES" sz="24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sz="2400" dirty="0"/>
              <a:t>También tenemos un canal de video en YouTube con videos de las conferencias y ponencias: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sz="2000" dirty="0">
                <a:hlinkClick r:id="rId3"/>
              </a:rPr>
              <a:t>https://www.youtube.com/channel/UCjJV00b65XIib0q8MDbCdUg</a:t>
            </a:r>
            <a:endParaRPr lang="es-ES" sz="20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sz="2400" dirty="0"/>
              <a:t>Una de las grandes herramientas de comunicación actual, Facebook, con más de 5.100 participantes de varios países, también nos sirve de fuente de investigación y de intercambio de información: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sz="2400" dirty="0">
                <a:hlinkClick r:id="rId4"/>
              </a:rPr>
              <a:t>https://www.facebook.com/groups/GenealogiaRS/</a:t>
            </a:r>
            <a:endParaRPr lang="es-ES" sz="2400" dirty="0"/>
          </a:p>
          <a:p>
            <a:pPr algn="ctr" eaLnBrk="1" hangingPunct="1">
              <a:buFont typeface="Wingdings" panose="05000000000000000000" pitchFamily="2" charset="2"/>
              <a:buNone/>
            </a:pPr>
            <a:endParaRPr lang="pt-BR" altLang="pt-B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4C3C57-45E2-42E2-B515-116C8167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92233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pt-BR" dirty="0"/>
            </a:br>
            <a:br>
              <a:rPr lang="pt-BR" dirty="0"/>
            </a:br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</a:rPr>
              <a:t>Banco de </a:t>
            </a:r>
            <a:r>
              <a:rPr lang="pt-BR" b="1" dirty="0" err="1">
                <a:latin typeface="Verdana" panose="020B0604030504040204" pitchFamily="34" charset="0"/>
                <a:ea typeface="Verdana" panose="020B0604030504040204" pitchFamily="34" charset="0"/>
              </a:rPr>
              <a:t>información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sp>
        <p:nvSpPr>
          <p:cNvPr id="12291" name="Rectangle 1">
            <a:extLst>
              <a:ext uri="{FF2B5EF4-FFF2-40B4-BE49-F238E27FC236}">
                <a16:creationId xmlns:a16="http://schemas.microsoft.com/office/drawing/2014/main" id="{2B654D7A-F6D9-448D-B9B8-81ED8E5920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288" y="1405493"/>
            <a:ext cx="8353425" cy="5361468"/>
          </a:xfrm>
        </p:spPr>
        <p:txBody>
          <a:bodyPr anchor="ctr">
            <a:sp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s-ES" altLang="pt-BR" sz="2400" dirty="0"/>
              <a:t>Tenemos un amplio banco de datos, compuesto por software de composición de familias, libros luteranos digitalizados y traducidos y libros originales fotografiados, que suman más de 1.400.000 de registros de inmigrantes alemanes y sus descendientes.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altLang="pt-BR" sz="2400" dirty="0"/>
              <a:t>Una biblioteca con una colección de cerca de 400 libros de investigaciones genealógicas e historia.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sz="2400" dirty="0"/>
              <a:t>A los interesados en investigaciones genealógicas, sugerimos consultar nuestros consejos en el siguiente enlace: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sz="2400" dirty="0">
                <a:hlinkClick r:id="rId2"/>
              </a:rPr>
              <a:t>https://www.genealogiars.com/noticias/orientacoes-sobre-como-pesquisar-e-perguntar</a:t>
            </a:r>
            <a:endParaRPr lang="es-ES" sz="24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sz="2400" dirty="0"/>
              <a:t>Algunas informaciones son gratuitas, pero otras tienen costos.</a:t>
            </a:r>
          </a:p>
          <a:p>
            <a:endParaRPr lang="es-ES" altLang="pt-BR" sz="2400" dirty="0"/>
          </a:p>
          <a:p>
            <a:endParaRPr lang="pt-BR" altLang="pt-BR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Uma imagem contendo captura de tela&#10;&#10;Descrição gerada com muito alta confiança">
            <a:extLst>
              <a:ext uri="{FF2B5EF4-FFF2-40B4-BE49-F238E27FC236}">
                <a16:creationId xmlns:a16="http://schemas.microsoft.com/office/drawing/2014/main" id="{DFA23808-73C3-4D63-B178-282BE856E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89492"/>
            <a:ext cx="7982762" cy="4715971"/>
          </a:xfrm>
        </p:spPr>
      </p:pic>
    </p:spTree>
    <p:extLst>
      <p:ext uri="{BB962C8B-B14F-4D97-AF65-F5344CB8AC3E}">
        <p14:creationId xmlns:p14="http://schemas.microsoft.com/office/powerpoint/2010/main" val="3326474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6CC882-420B-4C1A-8CBE-E9A7AFF54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92233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pt-BR" dirty="0"/>
            </a:br>
            <a:br>
              <a:rPr lang="pt-BR" dirty="0"/>
            </a:br>
            <a:r>
              <a:rPr lang="pt-BR" b="1" dirty="0" err="1">
                <a:latin typeface="Verdana" panose="020B0604030504040204" pitchFamily="34" charset="0"/>
                <a:ea typeface="Verdana" panose="020B0604030504040204" pitchFamily="34" charset="0"/>
              </a:rPr>
              <a:t>Equipamientos</a:t>
            </a:r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</a:rPr>
              <a:t> de escaneado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pic>
        <p:nvPicPr>
          <p:cNvPr id="4" name="Espaço Reservado para Conteúdo 3" descr="Uma imagem contendo interior, parede, pessoa, homem&#10;&#10;Descrição gerada com muito alta confiança">
            <a:extLst>
              <a:ext uri="{FF2B5EF4-FFF2-40B4-BE49-F238E27FC236}">
                <a16:creationId xmlns:a16="http://schemas.microsoft.com/office/drawing/2014/main" id="{8AB48122-2E31-4AFE-9844-5987FE1F6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1" y="1556792"/>
            <a:ext cx="8448938" cy="475252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Uma imagem contendo interior, mesa, parede, janela&#10;&#10;Descrição gerada com muito alta confiança">
            <a:extLst>
              <a:ext uri="{FF2B5EF4-FFF2-40B4-BE49-F238E27FC236}">
                <a16:creationId xmlns:a16="http://schemas.microsoft.com/office/drawing/2014/main" id="{DFAE7CA5-F1C6-429A-A644-7FF636BC5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8" y="1052736"/>
            <a:ext cx="8521534" cy="519451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Uma imagem contendo equipamentos eletrônicos, interior, computador, parede&#10;&#10;Descrição gerada com alta confiança">
            <a:extLst>
              <a:ext uri="{FF2B5EF4-FFF2-40B4-BE49-F238E27FC236}">
                <a16:creationId xmlns:a16="http://schemas.microsoft.com/office/drawing/2014/main" id="{5AB04D84-337F-4906-8884-2E24E2198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844824"/>
            <a:ext cx="8338981" cy="431959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441F3C-E1E0-412A-9790-43E4D722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92233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pt-BR" dirty="0"/>
            </a:br>
            <a:br>
              <a:rPr lang="pt-BR" dirty="0"/>
            </a:br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</a:rPr>
              <a:t>Fuentes primarias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pic>
        <p:nvPicPr>
          <p:cNvPr id="4" name="Espaço Reservado para Conteúdo 3" descr="Uma imagem contendo texto&#10;&#10;Descrição gerada com muito alta confiança">
            <a:extLst>
              <a:ext uri="{FF2B5EF4-FFF2-40B4-BE49-F238E27FC236}">
                <a16:creationId xmlns:a16="http://schemas.microsoft.com/office/drawing/2014/main" id="{48359C92-1442-46E5-953A-FF3E826CB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12776"/>
            <a:ext cx="6540391" cy="490529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</TotalTime>
  <Words>403</Words>
  <Application>Microsoft Office PowerPoint</Application>
  <PresentationFormat>Apresentação na tela (4:3)</PresentationFormat>
  <Paragraphs>42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1" baseType="lpstr">
      <vt:lpstr>Gungsuh</vt:lpstr>
      <vt:lpstr>Adobe Hebrew</vt:lpstr>
      <vt:lpstr>Arial</vt:lpstr>
      <vt:lpstr>Calibri</vt:lpstr>
      <vt:lpstr>Calibri Light</vt:lpstr>
      <vt:lpstr>Copperplate Gothic Bold</vt:lpstr>
      <vt:lpstr>Verdana</vt:lpstr>
      <vt:lpstr>Verdana Pro Black</vt:lpstr>
      <vt:lpstr>Wingdings</vt:lpstr>
      <vt:lpstr>Tema do Office</vt:lpstr>
      <vt:lpstr>  </vt:lpstr>
      <vt:lpstr> Quienes somos  </vt:lpstr>
      <vt:lpstr>  Disponibilidad  </vt:lpstr>
      <vt:lpstr>  Banco de información  </vt:lpstr>
      <vt:lpstr>Apresentação do PowerPoint</vt:lpstr>
      <vt:lpstr>  Equipamientos de escaneado  </vt:lpstr>
      <vt:lpstr>Apresentação do PowerPoint</vt:lpstr>
      <vt:lpstr>Apresentação do PowerPoint</vt:lpstr>
      <vt:lpstr>  Fuentes primarias  </vt:lpstr>
      <vt:lpstr>Apresentação do PowerPoint</vt:lpstr>
      <vt:lpstr>   Levantamientos de Cementerios   </vt:lpstr>
      <vt:lpstr>Apresentação do PowerPoint</vt:lpstr>
      <vt:lpstr>Promoción de Encuentros de Familias</vt:lpstr>
      <vt:lpstr>Producción de libros de familia</vt:lpstr>
      <vt:lpstr>Apresentação do PowerPoint</vt:lpstr>
      <vt:lpstr>Apresentação do PowerPoint</vt:lpstr>
      <vt:lpstr>Venta de libros de otros autores</vt:lpstr>
      <vt:lpstr>Apresentação do PowerPoint</vt:lpstr>
      <vt:lpstr>Distribución de libros para bibliotecas</vt:lpstr>
      <vt:lpstr>Grabaciones de Libros Eclesiásticos</vt:lpstr>
      <vt:lpstr>Al final, porque la búsqueda genealógica</vt:lpstr>
    </vt:vector>
  </TitlesOfParts>
  <Company>seplag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AS RAZÕES DA EMIGRAÇÃO ALEMÃ </dc:title>
  <dc:creator>Nélio Jair Schmidt</dc:creator>
  <cp:lastModifiedBy>Nélio Jair Schmidt</cp:lastModifiedBy>
  <cp:revision>39</cp:revision>
  <dcterms:created xsi:type="dcterms:W3CDTF">2018-08-23T17:21:05Z</dcterms:created>
  <dcterms:modified xsi:type="dcterms:W3CDTF">2018-09-08T02:38:26Z</dcterms:modified>
</cp:coreProperties>
</file>